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Comfortaa Light"/>
      <p:regular r:id="rId40"/>
      <p:bold r:id="rId41"/>
    </p:embeddedFont>
    <p:embeddedFont>
      <p:font typeface="Proxima Nova"/>
      <p:regular r:id="rId42"/>
      <p:bold r:id="rId43"/>
      <p:italic r:id="rId44"/>
      <p:boldItalic r:id="rId45"/>
    </p:embeddedFont>
    <p:embeddedFont>
      <p:font typeface="Roboto"/>
      <p:regular r:id="rId46"/>
      <p:bold r:id="rId47"/>
      <p:italic r:id="rId48"/>
      <p:boldItalic r:id="rId49"/>
    </p:embeddedFont>
    <p:embeddedFont>
      <p:font typeface="Poppins"/>
      <p:regular r:id="rId50"/>
      <p:bold r:id="rId51"/>
      <p:italic r:id="rId52"/>
      <p:boldItalic r:id="rId53"/>
    </p:embeddedFont>
    <p:embeddedFont>
      <p:font typeface="Proxima Nova Extrabold"/>
      <p:bold r:id="rId54"/>
    </p:embeddedFont>
    <p:embeddedFont>
      <p:font typeface="Proxima Nova Semibold"/>
      <p:regular r:id="rId55"/>
      <p:bold r:id="rId56"/>
      <p:boldItalic r:id="rId57"/>
    </p:embeddedFont>
    <p:embeddedFont>
      <p:font typeface="Poppins ExtraBold"/>
      <p:bold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E91DF0-3327-4FB8-8E63-63E32ECFAA06}">
  <a:tblStyle styleId="{77E91DF0-3327-4FB8-8E63-63E32ECFAA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Light-regular.fntdata"/><Relationship Id="rId42" Type="http://schemas.openxmlformats.org/officeDocument/2006/relationships/font" Target="fonts/ProximaNova-regular.fntdata"/><Relationship Id="rId41" Type="http://schemas.openxmlformats.org/officeDocument/2006/relationships/font" Target="fonts/ComfortaaLight-bold.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oboto-regular.fntdata"/><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4.xml"/><Relationship Id="rId55" Type="http://schemas.openxmlformats.org/officeDocument/2006/relationships/font" Target="fonts/ProximaNovaSemibold-regular.fntdata"/><Relationship Id="rId10" Type="http://schemas.openxmlformats.org/officeDocument/2006/relationships/slide" Target="slides/slide3.xml"/><Relationship Id="rId54" Type="http://schemas.openxmlformats.org/officeDocument/2006/relationships/font" Target="fonts/ProximaNovaExtrabold-bold.fntdata"/><Relationship Id="rId13" Type="http://schemas.openxmlformats.org/officeDocument/2006/relationships/slide" Target="slides/slide6.xml"/><Relationship Id="rId57" Type="http://schemas.openxmlformats.org/officeDocument/2006/relationships/font" Target="fonts/ProximaNovaSemibold-boldItalic.fntdata"/><Relationship Id="rId12" Type="http://schemas.openxmlformats.org/officeDocument/2006/relationships/slide" Target="slides/slide5.xml"/><Relationship Id="rId56" Type="http://schemas.openxmlformats.org/officeDocument/2006/relationships/font" Target="fonts/ProximaNovaSemibold-bold.fntdata"/><Relationship Id="rId15" Type="http://schemas.openxmlformats.org/officeDocument/2006/relationships/slide" Target="slides/slide8.xml"/><Relationship Id="rId59" Type="http://schemas.openxmlformats.org/officeDocument/2006/relationships/font" Target="fonts/PoppinsExtraBold-boldItalic.fntdata"/><Relationship Id="rId14" Type="http://schemas.openxmlformats.org/officeDocument/2006/relationships/slide" Target="slides/slide7.xml"/><Relationship Id="rId58" Type="http://schemas.openxmlformats.org/officeDocument/2006/relationships/font" Target="fonts/PoppinsExtra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6dd31850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6dd31850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Proxima Nova"/>
              <a:ea typeface="Proxima Nova"/>
              <a:cs typeface="Proxima Nova"/>
              <a:sym typeface="Proxima Nov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6dd318506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6dd31850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7.5 hours a day x 5 days a week</a:t>
            </a:r>
            <a:endParaRPr/>
          </a:p>
          <a:p>
            <a:pPr indent="0" lvl="0" marL="0" rtl="0" algn="l">
              <a:spcBef>
                <a:spcPts val="0"/>
              </a:spcBef>
              <a:spcAft>
                <a:spcPts val="0"/>
              </a:spcAft>
              <a:buNone/>
            </a:pPr>
            <a:r>
              <a:rPr lang="en"/>
              <a:t>9:00am - 4:30pm</a:t>
            </a:r>
            <a:endParaRPr/>
          </a:p>
          <a:p>
            <a:pPr indent="0" lvl="0" marL="0" rtl="0" algn="l">
              <a:spcBef>
                <a:spcPts val="0"/>
              </a:spcBef>
              <a:spcAft>
                <a:spcPts val="0"/>
              </a:spcAft>
              <a:buNone/>
            </a:pPr>
            <a:r>
              <a:rPr lang="en"/>
              <a:t>1 hour lunch </a:t>
            </a:r>
            <a:endParaRPr/>
          </a:p>
          <a:p>
            <a:pPr indent="0" lvl="0" marL="0" rtl="0" algn="l">
              <a:spcBef>
                <a:spcPts val="0"/>
              </a:spcBef>
              <a:spcAft>
                <a:spcPts val="0"/>
              </a:spcAft>
              <a:buNone/>
            </a:pPr>
            <a:r>
              <a:rPr lang="en"/>
              <a:t>Lecture in morning, lab in afternoon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24 x 7 access</a:t>
            </a:r>
            <a:endParaRPr/>
          </a:p>
          <a:p>
            <a:pPr indent="0" lvl="0" marL="0" rtl="0" algn="l">
              <a:spcBef>
                <a:spcPts val="0"/>
              </a:spcBef>
              <a:spcAft>
                <a:spcPts val="0"/>
              </a:spcAft>
              <a:buNone/>
            </a:pPr>
            <a:r>
              <a:rPr lang="en"/>
              <a:t>Key card gets you in the building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d6dd31850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d6dd3185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7.5 hours a day x 5 days a week</a:t>
            </a:r>
            <a:endParaRPr/>
          </a:p>
          <a:p>
            <a:pPr indent="0" lvl="0" marL="0" rtl="0" algn="l">
              <a:spcBef>
                <a:spcPts val="0"/>
              </a:spcBef>
              <a:spcAft>
                <a:spcPts val="0"/>
              </a:spcAft>
              <a:buNone/>
            </a:pPr>
            <a:r>
              <a:rPr lang="en"/>
              <a:t>9:00am - 4:30pm</a:t>
            </a:r>
            <a:endParaRPr/>
          </a:p>
          <a:p>
            <a:pPr indent="0" lvl="0" marL="0" rtl="0" algn="l">
              <a:spcBef>
                <a:spcPts val="0"/>
              </a:spcBef>
              <a:spcAft>
                <a:spcPts val="0"/>
              </a:spcAft>
              <a:buNone/>
            </a:pPr>
            <a:r>
              <a:rPr lang="en"/>
              <a:t>1 hour lunch </a:t>
            </a:r>
            <a:endParaRPr/>
          </a:p>
          <a:p>
            <a:pPr indent="0" lvl="0" marL="0" rtl="0" algn="l">
              <a:spcBef>
                <a:spcPts val="0"/>
              </a:spcBef>
              <a:spcAft>
                <a:spcPts val="0"/>
              </a:spcAft>
              <a:buNone/>
            </a:pPr>
            <a:r>
              <a:rPr lang="en"/>
              <a:t>Lecture in morning, lab in afternoon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24 x 7 access</a:t>
            </a:r>
            <a:endParaRPr/>
          </a:p>
          <a:p>
            <a:pPr indent="0" lvl="0" marL="0" rtl="0" algn="l">
              <a:spcBef>
                <a:spcPts val="0"/>
              </a:spcBef>
              <a:spcAft>
                <a:spcPts val="0"/>
              </a:spcAft>
              <a:buNone/>
            </a:pPr>
            <a:r>
              <a:rPr lang="en"/>
              <a:t>Key card gets you in the building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6dd31850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6dd31850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begin scoring exercises on the 2nd business day after they have been assigned.</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2db178f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42db178f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You will be assigned exercises nearly every day during the cohort. These exercises are generally scored two business days later. We use these exercises at the primary way to track your progress during the program, and your scores on those exercises determine your academic standing in the bootcamp.</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400">
                <a:solidFill>
                  <a:schemeClr val="dk1"/>
                </a:solidFill>
                <a:latin typeface="Poppins"/>
                <a:ea typeface="Poppins"/>
                <a:cs typeface="Poppins"/>
                <a:sym typeface="Poppins"/>
              </a:rPr>
              <a:t>We score exercises using a 3-point scale.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Here you'll see that any code submitted which does not compile or has no attempt made receives a zero. To get a one (1), you must have 25% of the provided tests pass, 50% gets you a two (2), and 90% get you a three (3).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400">
                <a:solidFill>
                  <a:schemeClr val="dk1"/>
                </a:solidFill>
                <a:latin typeface="Poppins"/>
                <a:ea typeface="Poppins"/>
                <a:cs typeface="Poppins"/>
                <a:sym typeface="Poppins"/>
              </a:rPr>
              <a:t>We consider a two (2.0) or higher a passing score.</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You'll notice that the gap between two and three can be pretty significant. You may "want" to get all threes on each topic. That's fine, but consider moving on to the next topic if you've spent a considerable amount of time on one exercise and there's still more work to complete for the week.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400">
                <a:solidFill>
                  <a:schemeClr val="dk1"/>
                </a:solidFill>
                <a:latin typeface="Poppins"/>
                <a:ea typeface="Poppins"/>
                <a:cs typeface="Poppins"/>
                <a:sym typeface="Poppins"/>
              </a:rPr>
              <a:t>IMPORTANT TO NOTE: Full-Time Academic Grading Policy (School Catalog)</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i="1" lang="en" sz="1400">
                <a:solidFill>
                  <a:schemeClr val="dk1"/>
                </a:solidFill>
                <a:latin typeface="Poppins"/>
                <a:ea typeface="Poppins"/>
                <a:cs typeface="Poppins"/>
                <a:sym typeface="Poppins"/>
              </a:rPr>
              <a:t>“The program is administered using a pass/fail grading system, and consecutive successful completion of all four (4) Modules is required to complete the course and graduate. For a student to pass each of the first three (3) Modules, the following requirements must be met:</a:t>
            </a:r>
            <a:endParaRPr i="1" sz="14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i="1" lang="en" sz="1400">
                <a:solidFill>
                  <a:schemeClr val="dk1"/>
                </a:solidFill>
                <a:latin typeface="Poppins"/>
                <a:ea typeface="Poppins"/>
                <a:cs typeface="Poppins"/>
                <a:sym typeface="Poppins"/>
              </a:rPr>
              <a:t>All units in the Module must be completed in Bootcamp OS, and</a:t>
            </a:r>
            <a:endParaRPr i="1" sz="14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i="1" lang="en" sz="1400">
                <a:solidFill>
                  <a:schemeClr val="dk1"/>
                </a:solidFill>
                <a:latin typeface="Poppins"/>
                <a:ea typeface="Poppins"/>
                <a:cs typeface="Poppins"/>
                <a:sym typeface="Poppins"/>
              </a:rPr>
              <a:t>The average score on Module exercises must be 2.0 points or higher.</a:t>
            </a:r>
            <a:endParaRPr i="1"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i="1"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Poppins"/>
                <a:ea typeface="Poppins"/>
                <a:cs typeface="Poppins"/>
                <a:sym typeface="Poppins"/>
              </a:rPr>
              <a:t>If a student fails to meet these requirements for any of the first three (3) Modules, they  withdrawn from the Program.</a:t>
            </a:r>
            <a:endParaRPr i="1"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i="1"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Poppins"/>
                <a:ea typeface="Poppins"/>
                <a:cs typeface="Poppins"/>
                <a:sym typeface="Poppins"/>
              </a:rPr>
              <a:t>In order to successfully complete Module 4, a student must significantly contribute to the completion of a Final Capstone project.</a:t>
            </a:r>
            <a:r>
              <a:rPr lang="en" sz="1400">
                <a:solidFill>
                  <a:schemeClr val="dk1"/>
                </a:solidFill>
                <a:latin typeface="Poppins"/>
                <a:ea typeface="Poppins"/>
                <a:cs typeface="Poppins"/>
                <a:sym typeface="Poppins"/>
              </a:rPr>
              <a:t>”</a:t>
            </a:r>
            <a:endParaRPr i="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i="1" lang="en" sz="1400">
                <a:solidFill>
                  <a:schemeClr val="accent1"/>
                </a:solidFill>
                <a:latin typeface="Poppins"/>
                <a:ea typeface="Poppins"/>
                <a:cs typeface="Poppins"/>
                <a:sym typeface="Poppins"/>
              </a:rPr>
              <a:t>SAMPLE TRANSITION STATEMENT: “That’s how your exercises will be graded, but you may be wondering, ‘What happens if I fall behind?’”</a:t>
            </a:r>
            <a:endParaRPr i="1" sz="1400">
              <a:solidFill>
                <a:schemeClr val="accent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rgbClr val="3F3F3F"/>
              </a:solidFill>
              <a:highlight>
                <a:srgbClr val="FFFF00"/>
              </a:highlight>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2db178f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2db178f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If you fall behind or receive less than two points, or miss class, you’ll have options to resubmit exercises.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Following are the notes for Tech Elevator’s Regrade Policy and Make-up Policy. They are documented for further detail in the school catalog.</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400">
                <a:solidFill>
                  <a:schemeClr val="dk1"/>
                </a:solidFill>
                <a:latin typeface="Poppins"/>
                <a:ea typeface="Poppins"/>
                <a:cs typeface="Poppins"/>
                <a:sym typeface="Poppins"/>
              </a:rPr>
              <a:t>Regrade Policy</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Exercises that receive a “0” or “1” may be submitted for regrading: up to two “0”s per Module and no limit on the number of “1”s per Module. The maximum score you can receive on a regrade is 2 points.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Exercises can only be resubmitted once, and the points received on a regrade are final. They also must be submitted by the end of the Module in which they are assigned, and you must inform your instructor in advance that you are resubmitting a specific exercise.</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400">
                <a:solidFill>
                  <a:schemeClr val="dk1"/>
                </a:solidFill>
                <a:latin typeface="Poppins"/>
                <a:ea typeface="Poppins"/>
                <a:cs typeface="Poppins"/>
                <a:sym typeface="Poppins"/>
              </a:rPr>
              <a:t>Make-up Policy</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It is your responsibility to ask your instructor about any assigned work that may have been missed during an absence or missed due to special circumstances that prevented you from submitting the exercise(s).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To be eligible to earn full credit (maximum of 3.0 points) for exercises covered under this policy, the instructor must grant permission for those exercises to be submitted, and the exercises must be submitted by a deadline extension agreed upon by your instructor.</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oppins"/>
                <a:ea typeface="Poppins"/>
                <a:cs typeface="Poppins"/>
                <a:sym typeface="Poppins"/>
              </a:rPr>
              <a:t>IMPORTANT: Module 1 &amp; Module 2 Capstone Participation</a:t>
            </a:r>
            <a:endParaRPr b="1"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Poppins"/>
                <a:ea typeface="Poppins"/>
                <a:cs typeface="Poppins"/>
                <a:sym typeface="Poppins"/>
              </a:rPr>
              <a:t>“</a:t>
            </a:r>
            <a:r>
              <a:rPr i="1" lang="en" sz="1300">
                <a:solidFill>
                  <a:schemeClr val="dk1"/>
                </a:solidFill>
                <a:latin typeface="Poppins"/>
                <a:ea typeface="Poppins"/>
                <a:cs typeface="Poppins"/>
                <a:sym typeface="Poppins"/>
              </a:rPr>
              <a:t>To be eligible to participate in a Module’s capstone project, a student’s average score for that Module must be 2.0 or higher at the time instructors assign capstone teams. “</a:t>
            </a:r>
            <a:endParaRPr i="1"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Poppins"/>
                <a:ea typeface="Poppins"/>
                <a:cs typeface="Poppins"/>
                <a:sym typeface="Poppins"/>
              </a:rPr>
              <a:t>If your average score is below a 2.0 at the time that your instructors are assigning capstone teams, you will not be able to participate in that project. Instead, you will be afforded the time to resubmit exercises to get to a passing grade.</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Poppins"/>
                <a:ea typeface="Poppins"/>
                <a:cs typeface="Poppins"/>
                <a:sym typeface="Poppins"/>
              </a:rPr>
              <a:t>If you do so before the end of the capstone project, your instructor may assign you to a team or may assign a different individual project.</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Poppins"/>
                <a:ea typeface="Poppins"/>
                <a:cs typeface="Poppins"/>
                <a:sym typeface="Poppins"/>
              </a:rPr>
              <a:t>If you do not resubmit exercises or your grades on your resubmissions don’t result in a passing grade, you’ll be administratively withdrawn from the program.</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Poppins"/>
                <a:ea typeface="Poppins"/>
                <a:cs typeface="Poppins"/>
                <a:sym typeface="Poppins"/>
              </a:rPr>
              <a:t>Refer students to the school catalog for the details.</a:t>
            </a:r>
            <a:endParaRPr sz="13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i="1" lang="en" sz="1400">
                <a:solidFill>
                  <a:schemeClr val="accent1"/>
                </a:solidFill>
                <a:latin typeface="Poppins"/>
                <a:ea typeface="Poppins"/>
                <a:cs typeface="Poppins"/>
                <a:sym typeface="Poppins"/>
              </a:rPr>
              <a:t>SAMPLE TRANSITION STATEMENT: “Now that we’ve covered important information about how your work will be graded, it is also important to talk about how you approach completing your exercises…”</a:t>
            </a:r>
            <a:endParaRPr i="1" sz="1400">
              <a:solidFill>
                <a:schemeClr val="accent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rgbClr val="3F3F3F"/>
              </a:solidFill>
              <a:highlight>
                <a:srgbClr val="FFFF00"/>
              </a:highlight>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d6dd318506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6dd318506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6dd31850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d6dd318506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6dd31850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6dd31850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d6dd31850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6dd31850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6dd318506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d6dd318506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d6dd318506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d6dd318506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c7457d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c7457d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6dd318506_0_4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264" name="Google Shape;264;g1d6dd318506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d6dd31850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d6dd31850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c79d380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c79d380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6dd318506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6dd318506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d6dd31850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d6dd31850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d6dd31850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d6dd31850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d6dd318506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6dd318506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af52a4b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af52a4b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6dd318506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6dd31850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d6dd31850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6dd31850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6dd318506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6dd318506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6dd31850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6dd31850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d6dd318506_0_5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51" name="Google Shape;351;g1d6dd318506_0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6dd31850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6dd31850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d6dd31850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d6dd31850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6dd31850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6dd31850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2db178f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2db178f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b02367f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db02367f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d6dd31850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d6dd31850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457200" y="205975"/>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5"/>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640"/>
              </a:spcBef>
              <a:spcAft>
                <a:spcPts val="0"/>
              </a:spcAft>
              <a:buClr>
                <a:schemeClr val="dk1"/>
              </a:buClr>
              <a:buSzPts val="1800"/>
              <a:buFont typeface="Arial"/>
              <a:buChar char="•"/>
              <a:defRPr sz="3200">
                <a:solidFill>
                  <a:schemeClr val="dk1"/>
                </a:solidFill>
                <a:latin typeface="Calibri"/>
                <a:ea typeface="Calibri"/>
                <a:cs typeface="Calibri"/>
                <a:sym typeface="Calibri"/>
              </a:defRPr>
            </a:lvl1pPr>
            <a:lvl2pPr indent="-317500" lvl="1" marL="914400" rtl="0" algn="l">
              <a:spcBef>
                <a:spcPts val="160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rtl="0" algn="l">
              <a:spcBef>
                <a:spcPts val="160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1600"/>
              </a:spcBef>
              <a:spcAft>
                <a:spcPts val="160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98" name="Google Shape;98;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99" name="Shape 99"/>
        <p:cNvGrpSpPr/>
        <p:nvPr/>
      </p:nvGrpSpPr>
      <p:grpSpPr>
        <a:xfrm>
          <a:off x="0" y="0"/>
          <a:ext cx="0" cy="0"/>
          <a:chOff x="0" y="0"/>
          <a:chExt cx="0" cy="0"/>
        </a:xfrm>
      </p:grpSpPr>
      <p:sp>
        <p:nvSpPr>
          <p:cNvPr id="100" name="Google Shape;100;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6"/>
          <p:cNvSpPr txBox="1"/>
          <p:nvPr>
            <p:ph idx="1" type="body"/>
          </p:nvPr>
        </p:nvSpPr>
        <p:spPr>
          <a:xfrm>
            <a:off x="3433225" y="2540500"/>
            <a:ext cx="5391300" cy="20364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02" name="Google Shape;102;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techelevatorstudents.slack.com/archives/C06TNRY7EH5"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7"/>
          <p:cNvSpPr txBox="1"/>
          <p:nvPr/>
        </p:nvSpPr>
        <p:spPr>
          <a:xfrm>
            <a:off x="550875" y="293084"/>
            <a:ext cx="5427000" cy="12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Welcome To Java Green</a:t>
            </a:r>
            <a:endParaRPr sz="3600">
              <a:solidFill>
                <a:srgbClr val="FFFFFF"/>
              </a:solidFill>
              <a:latin typeface="Proxima Nova Semibold"/>
              <a:ea typeface="Proxima Nova Semibold"/>
              <a:cs typeface="Proxima Nova Semibold"/>
              <a:sym typeface="Proxima Nova Semibold"/>
            </a:endParaRPr>
          </a:p>
        </p:txBody>
      </p:sp>
      <p:sp>
        <p:nvSpPr>
          <p:cNvPr id="108" name="Google Shape;108;p27"/>
          <p:cNvSpPr txBox="1"/>
          <p:nvPr/>
        </p:nvSpPr>
        <p:spPr>
          <a:xfrm>
            <a:off x="611475" y="888850"/>
            <a:ext cx="3519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a:ea typeface="Proxima Nova"/>
                <a:cs typeface="Proxima Nova"/>
                <a:sym typeface="Proxima Nova"/>
              </a:rPr>
              <a:t>M1-D1</a:t>
            </a:r>
            <a:endParaRPr sz="1800">
              <a:solidFill>
                <a:srgbClr val="434343"/>
              </a:solidFill>
              <a:latin typeface="Proxima Nova"/>
              <a:ea typeface="Proxima Nova"/>
              <a:cs typeface="Proxima Nova"/>
              <a:sym typeface="Proxima Nova"/>
            </a:endParaRPr>
          </a:p>
        </p:txBody>
      </p:sp>
      <p:sp>
        <p:nvSpPr>
          <p:cNvPr id="109" name="Google Shape;109;p27"/>
          <p:cNvSpPr txBox="1"/>
          <p:nvPr>
            <p:ph idx="4294967295" type="body"/>
          </p:nvPr>
        </p:nvSpPr>
        <p:spPr>
          <a:xfrm>
            <a:off x="450300" y="1680700"/>
            <a:ext cx="41217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400">
                <a:solidFill>
                  <a:srgbClr val="FFFFFF"/>
                </a:solidFill>
              </a:rPr>
            </a:br>
            <a:r>
              <a:rPr lang="en" sz="1400">
                <a:solidFill>
                  <a:srgbClr val="FFFFFF"/>
                </a:solidFill>
              </a:rPr>
              <a:t>Participate! The more engagement the better! </a:t>
            </a:r>
            <a:endParaRPr sz="1400">
              <a:solidFill>
                <a:srgbClr val="FFFFFF"/>
              </a:solidFill>
            </a:endParaRPr>
          </a:p>
          <a:p>
            <a:pPr indent="0" lvl="0" marL="0" rtl="0" algn="l">
              <a:spcBef>
                <a:spcPts val="1600"/>
              </a:spcBef>
              <a:spcAft>
                <a:spcPts val="1600"/>
              </a:spcAft>
              <a:buNone/>
            </a:pPr>
            <a:r>
              <a:rPr lang="en" sz="1400">
                <a:solidFill>
                  <a:srgbClr val="FFFFFF"/>
                </a:solidFill>
              </a:rPr>
              <a:t>You are NEVER interrupting me!</a:t>
            </a:r>
            <a:endParaRPr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nvSpPr>
        <p:spPr>
          <a:xfrm>
            <a:off x="552550" y="833577"/>
            <a:ext cx="55833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434343"/>
                </a:solidFill>
                <a:latin typeface="Proxima Nova"/>
                <a:ea typeface="Proxima Nova"/>
                <a:cs typeface="Proxima Nova"/>
                <a:sym typeface="Proxima Nova"/>
              </a:rPr>
              <a:t>THERE ARE </a:t>
            </a:r>
            <a:r>
              <a:rPr lang="en" sz="4800">
                <a:solidFill>
                  <a:srgbClr val="434343"/>
                </a:solidFill>
                <a:latin typeface="Proxima Nova Extrabold"/>
                <a:ea typeface="Proxima Nova Extrabold"/>
                <a:cs typeface="Proxima Nova Extrabold"/>
                <a:sym typeface="Proxima Nova Extrabold"/>
              </a:rPr>
              <a:t>40’ish </a:t>
            </a:r>
            <a:r>
              <a:rPr b="1" lang="en" sz="4800">
                <a:solidFill>
                  <a:srgbClr val="434343"/>
                </a:solidFill>
                <a:latin typeface="Proxima Nova"/>
                <a:ea typeface="Proxima Nova"/>
                <a:cs typeface="Proxima Nova"/>
                <a:sym typeface="Proxima Nova"/>
              </a:rPr>
              <a:t>HOURS </a:t>
            </a:r>
            <a:r>
              <a:rPr b="1" i="1" lang="en" sz="4800">
                <a:solidFill>
                  <a:srgbClr val="434343"/>
                </a:solidFill>
                <a:latin typeface="Proxima Nova"/>
                <a:ea typeface="Proxima Nova"/>
                <a:cs typeface="Proxima Nova"/>
                <a:sym typeface="Proxima Nova"/>
              </a:rPr>
              <a:t>SCHEDULED</a:t>
            </a:r>
            <a:r>
              <a:rPr b="1" lang="en" sz="4800">
                <a:solidFill>
                  <a:srgbClr val="434343"/>
                </a:solidFill>
                <a:latin typeface="Proxima Nova"/>
                <a:ea typeface="Proxima Nova"/>
                <a:cs typeface="Proxima Nova"/>
                <a:sym typeface="Proxima Nova"/>
              </a:rPr>
              <a:t> PER WEEK</a:t>
            </a:r>
            <a:endParaRPr b="1" sz="4800">
              <a:solidFill>
                <a:srgbClr val="434343"/>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1700">
                <a:solidFill>
                  <a:srgbClr val="434343"/>
                </a:solidFill>
                <a:latin typeface="Proxima Nova"/>
                <a:ea typeface="Proxima Nova"/>
                <a:cs typeface="Proxima Nova"/>
                <a:sym typeface="Proxima Nova"/>
              </a:rPr>
              <a:t>Monday - Friday 9:00 - 4:30</a:t>
            </a:r>
            <a:endParaRPr b="1" sz="17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b="1" sz="17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b="1" sz="48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b="1" sz="1200">
              <a:solidFill>
                <a:srgbClr val="434343"/>
              </a:solidFill>
              <a:latin typeface="Proxima Nova"/>
              <a:ea typeface="Proxima Nova"/>
              <a:cs typeface="Proxima Nova"/>
              <a:sym typeface="Proxima Nova"/>
            </a:endParaRPr>
          </a:p>
        </p:txBody>
      </p:sp>
      <p:pic>
        <p:nvPicPr>
          <p:cNvPr descr="tagline.png" id="182" name="Google Shape;182;p36"/>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descr="tagline.png" id="183" name="Google Shape;183;p36"/>
          <p:cNvPicPr preferRelativeResize="0"/>
          <p:nvPr/>
        </p:nvPicPr>
        <p:blipFill>
          <a:blip r:embed="rId4">
            <a:alphaModFix/>
          </a:blip>
          <a:stretch>
            <a:fillRect/>
          </a:stretch>
        </p:blipFill>
        <p:spPr>
          <a:xfrm>
            <a:off x="205500" y="4768850"/>
            <a:ext cx="2657676" cy="234175"/>
          </a:xfrm>
          <a:prstGeom prst="rect">
            <a:avLst/>
          </a:prstGeom>
          <a:noFill/>
          <a:ln>
            <a:noFill/>
          </a:ln>
        </p:spPr>
      </p:pic>
      <p:pic>
        <p:nvPicPr>
          <p:cNvPr id="184" name="Google Shape;184;p36"/>
          <p:cNvPicPr preferRelativeResize="0"/>
          <p:nvPr/>
        </p:nvPicPr>
        <p:blipFill>
          <a:blip r:embed="rId5">
            <a:alphaModFix/>
          </a:blip>
          <a:stretch>
            <a:fillRect/>
          </a:stretch>
        </p:blipFill>
        <p:spPr>
          <a:xfrm>
            <a:off x="6300850" y="2740200"/>
            <a:ext cx="2000675" cy="141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nvSpPr>
        <p:spPr>
          <a:xfrm>
            <a:off x="552550" y="833577"/>
            <a:ext cx="55833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434343"/>
                </a:solidFill>
                <a:latin typeface="Proxima Nova"/>
                <a:ea typeface="Proxima Nova"/>
                <a:cs typeface="Proxima Nova"/>
                <a:sym typeface="Proxima Nova"/>
              </a:rPr>
              <a:t>40 HOUR WEEKS ARE</a:t>
            </a:r>
            <a:r>
              <a:rPr b="1" lang="en" sz="4800">
                <a:solidFill>
                  <a:srgbClr val="434343"/>
                </a:solidFill>
                <a:latin typeface="Proxima Nova"/>
                <a:ea typeface="Proxima Nova"/>
                <a:cs typeface="Proxima Nova"/>
                <a:sym typeface="Proxima Nova"/>
              </a:rPr>
              <a:t> NOT REALITY</a:t>
            </a:r>
            <a:br>
              <a:rPr b="1" lang="en" sz="4800">
                <a:solidFill>
                  <a:srgbClr val="434343"/>
                </a:solidFill>
                <a:latin typeface="Proxima Nova"/>
                <a:ea typeface="Proxima Nova"/>
                <a:cs typeface="Proxima Nova"/>
                <a:sym typeface="Proxima Nova"/>
              </a:rPr>
            </a:br>
            <a:endParaRPr b="1" sz="4800">
              <a:solidFill>
                <a:srgbClr val="434343"/>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1500">
                <a:solidFill>
                  <a:srgbClr val="434343"/>
                </a:solidFill>
                <a:latin typeface="Proxima Nova"/>
                <a:ea typeface="Proxima Nova"/>
                <a:cs typeface="Proxima Nova"/>
                <a:sym typeface="Proxima Nova"/>
              </a:rPr>
              <a:t>The average student spends 45 -70+ hours per week on self-study, exercises, pathways, and pair projects.</a:t>
            </a:r>
            <a:br>
              <a:rPr lang="en" sz="1500">
                <a:solidFill>
                  <a:srgbClr val="434343"/>
                </a:solidFill>
                <a:latin typeface="Proxima Nova"/>
                <a:ea typeface="Proxima Nova"/>
                <a:cs typeface="Proxima Nova"/>
                <a:sym typeface="Proxima Nova"/>
              </a:rPr>
            </a:br>
            <a:br>
              <a:rPr lang="en" sz="1500">
                <a:solidFill>
                  <a:srgbClr val="434343"/>
                </a:solidFill>
                <a:latin typeface="Proxima Nova"/>
                <a:ea typeface="Proxima Nova"/>
                <a:cs typeface="Proxima Nova"/>
                <a:sym typeface="Proxima Nova"/>
              </a:rPr>
            </a:br>
            <a:br>
              <a:rPr lang="en" sz="1500">
                <a:solidFill>
                  <a:srgbClr val="434343"/>
                </a:solidFill>
                <a:latin typeface="Proxima Nova"/>
                <a:ea typeface="Proxima Nova"/>
                <a:cs typeface="Proxima Nova"/>
                <a:sym typeface="Proxima Nova"/>
              </a:rPr>
            </a:br>
            <a:br>
              <a:rPr lang="en" sz="1200">
                <a:solidFill>
                  <a:srgbClr val="434343"/>
                </a:solidFill>
                <a:latin typeface="Proxima Nova"/>
                <a:ea typeface="Proxima Nova"/>
                <a:cs typeface="Proxima Nova"/>
                <a:sym typeface="Proxima Nova"/>
              </a:rPr>
            </a:br>
            <a:endParaRPr sz="12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b="1" sz="4800">
              <a:solidFill>
                <a:srgbClr val="434343"/>
              </a:solidFill>
              <a:latin typeface="Proxima Nova"/>
              <a:ea typeface="Proxima Nova"/>
              <a:cs typeface="Proxima Nova"/>
              <a:sym typeface="Proxima Nova"/>
            </a:endParaRPr>
          </a:p>
          <a:p>
            <a:pPr indent="0" lvl="0" marL="0" rtl="0" algn="ctr">
              <a:spcBef>
                <a:spcPts val="0"/>
              </a:spcBef>
              <a:spcAft>
                <a:spcPts val="0"/>
              </a:spcAft>
              <a:buNone/>
            </a:pPr>
            <a:r>
              <a:t/>
            </a:r>
            <a:endParaRPr b="1" sz="1200">
              <a:solidFill>
                <a:srgbClr val="434343"/>
              </a:solidFill>
              <a:latin typeface="Proxima Nova"/>
              <a:ea typeface="Proxima Nova"/>
              <a:cs typeface="Proxima Nova"/>
              <a:sym typeface="Proxima Nova"/>
            </a:endParaRPr>
          </a:p>
        </p:txBody>
      </p:sp>
      <p:pic>
        <p:nvPicPr>
          <p:cNvPr descr="tagline.png" id="190" name="Google Shape;190;p37"/>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descr="tagline.png" id="191" name="Google Shape;191;p37"/>
          <p:cNvPicPr preferRelativeResize="0"/>
          <p:nvPr/>
        </p:nvPicPr>
        <p:blipFill>
          <a:blip r:embed="rId4">
            <a:alphaModFix/>
          </a:blip>
          <a:stretch>
            <a:fillRect/>
          </a:stretch>
        </p:blipFill>
        <p:spPr>
          <a:xfrm>
            <a:off x="205500" y="4768850"/>
            <a:ext cx="2657676" cy="234175"/>
          </a:xfrm>
          <a:prstGeom prst="rect">
            <a:avLst/>
          </a:prstGeom>
          <a:noFill/>
          <a:ln>
            <a:noFill/>
          </a:ln>
        </p:spPr>
      </p:pic>
      <p:pic>
        <p:nvPicPr>
          <p:cNvPr id="192" name="Google Shape;192;p37"/>
          <p:cNvPicPr preferRelativeResize="0"/>
          <p:nvPr/>
        </p:nvPicPr>
        <p:blipFill>
          <a:blip r:embed="rId5">
            <a:alphaModFix/>
          </a:blip>
          <a:stretch>
            <a:fillRect/>
          </a:stretch>
        </p:blipFill>
        <p:spPr>
          <a:xfrm>
            <a:off x="6317275" y="1013125"/>
            <a:ext cx="2381250" cy="238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nvSpPr>
        <p:spPr>
          <a:xfrm>
            <a:off x="248600" y="672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DUE DATES</a:t>
            </a:r>
            <a:endParaRPr sz="3600">
              <a:solidFill>
                <a:srgbClr val="434343"/>
              </a:solidFill>
              <a:latin typeface="Proxima Nova"/>
              <a:ea typeface="Proxima Nova"/>
              <a:cs typeface="Proxima Nova"/>
              <a:sym typeface="Proxima Nova"/>
            </a:endParaRPr>
          </a:p>
        </p:txBody>
      </p:sp>
      <p:graphicFrame>
        <p:nvGraphicFramePr>
          <p:cNvPr id="198" name="Google Shape;198;p38"/>
          <p:cNvGraphicFramePr/>
          <p:nvPr/>
        </p:nvGraphicFramePr>
        <p:xfrm>
          <a:off x="952500" y="1826625"/>
          <a:ext cx="3000000" cy="3000000"/>
        </p:xfrm>
        <a:graphic>
          <a:graphicData uri="http://schemas.openxmlformats.org/drawingml/2006/table">
            <a:tbl>
              <a:tblPr>
                <a:noFill/>
                <a:tableStyleId>{77E91DF0-3327-4FB8-8E63-63E32ECFAA06}</a:tableStyleId>
              </a:tblPr>
              <a:tblGrid>
                <a:gridCol w="3619500"/>
                <a:gridCol w="3619500"/>
              </a:tblGrid>
              <a:tr h="381000">
                <a:tc>
                  <a:txBody>
                    <a:bodyPr/>
                    <a:lstStyle/>
                    <a:p>
                      <a:pPr indent="0" lvl="0" marL="0" rtl="0" algn="l">
                        <a:spcBef>
                          <a:spcPts val="0"/>
                        </a:spcBef>
                        <a:spcAft>
                          <a:spcPts val="0"/>
                        </a:spcAft>
                        <a:buNone/>
                      </a:pPr>
                      <a:r>
                        <a:rPr b="1" lang="en" sz="1800">
                          <a:latin typeface="Proxima Nova"/>
                          <a:ea typeface="Proxima Nova"/>
                          <a:cs typeface="Proxima Nova"/>
                          <a:sym typeface="Proxima Nova"/>
                        </a:rPr>
                        <a:t>EXERCISES GIVEN...</a:t>
                      </a:r>
                      <a:endParaRPr b="1"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sz="1800">
                          <a:latin typeface="Proxima Nova"/>
                          <a:ea typeface="Proxima Nova"/>
                          <a:cs typeface="Proxima Nova"/>
                          <a:sym typeface="Proxima Nova"/>
                        </a:rPr>
                        <a:t>ARE DUE...</a:t>
                      </a:r>
                      <a:endParaRPr b="1" sz="1800">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Monday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Wednesday 9 AM</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Tuesday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Thursday 9 AM</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Wednesday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Friday 9 AM</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Thursday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Monday 9 AM</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Friday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Tuesday 9 AM</a:t>
                      </a:r>
                      <a:endParaRPr>
                        <a:latin typeface="Proxima Nova"/>
                        <a:ea typeface="Proxima Nova"/>
                        <a:cs typeface="Proxima Nova"/>
                        <a:sym typeface="Proxima Nova"/>
                      </a:endParaRPr>
                    </a:p>
                  </a:txBody>
                  <a:tcPr marT="91425" marB="91425" marR="91425" marL="91425"/>
                </a:tc>
              </a:tr>
            </a:tbl>
          </a:graphicData>
        </a:graphic>
      </p:graphicFrame>
      <p:sp>
        <p:nvSpPr>
          <p:cNvPr id="199" name="Google Shape;199;p38"/>
          <p:cNvSpPr txBox="1"/>
          <p:nvPr/>
        </p:nvSpPr>
        <p:spPr>
          <a:xfrm>
            <a:off x="525400" y="865025"/>
            <a:ext cx="806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Exercises are distributed daily. You submit them by </a:t>
            </a:r>
            <a:r>
              <a:rPr b="1" i="1" lang="en" sz="1800">
                <a:latin typeface="Proxima Nova"/>
                <a:ea typeface="Proxima Nova"/>
                <a:cs typeface="Proxima Nova"/>
                <a:sym typeface="Proxima Nova"/>
              </a:rPr>
              <a:t>pushing your code</a:t>
            </a:r>
            <a:r>
              <a:rPr i="1" lang="en" sz="1800" u="sng">
                <a:latin typeface="Proxima Nova"/>
                <a:ea typeface="Proxima Nova"/>
                <a:cs typeface="Proxima Nova"/>
                <a:sym typeface="Proxima Nova"/>
              </a:rPr>
              <a:t> </a:t>
            </a:r>
            <a:r>
              <a:rPr lang="en" sz="1800">
                <a:latin typeface="Proxima Nova"/>
                <a:ea typeface="Proxima Nova"/>
                <a:cs typeface="Proxima Nova"/>
                <a:sym typeface="Proxima Nova"/>
              </a:rPr>
              <a:t>back to GitLab (git.techelevator.com).</a:t>
            </a:r>
            <a:endParaRPr sz="1800">
              <a:latin typeface="Proxima Nova"/>
              <a:ea typeface="Proxima Nova"/>
              <a:cs typeface="Proxima Nova"/>
              <a:sym typeface="Proxima Nova"/>
            </a:endParaRPr>
          </a:p>
        </p:txBody>
      </p:sp>
      <p:sp>
        <p:nvSpPr>
          <p:cNvPr id="200" name="Google Shape;200;p38"/>
          <p:cNvSpPr txBox="1"/>
          <p:nvPr/>
        </p:nvSpPr>
        <p:spPr>
          <a:xfrm>
            <a:off x="541500" y="4323125"/>
            <a:ext cx="80610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nvSpPr>
        <p:spPr>
          <a:xfrm>
            <a:off x="149451" y="116913"/>
            <a:ext cx="57459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556271"/>
                </a:solidFill>
                <a:latin typeface="Poppins ExtraBold"/>
                <a:ea typeface="Poppins ExtraBold"/>
                <a:cs typeface="Poppins ExtraBold"/>
                <a:sym typeface="Poppins ExtraBold"/>
              </a:rPr>
              <a:t>Exercise Scores </a:t>
            </a:r>
            <a:endParaRPr sz="4000">
              <a:solidFill>
                <a:srgbClr val="556271"/>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sz="3300">
              <a:solidFill>
                <a:srgbClr val="434343"/>
              </a:solidFill>
              <a:latin typeface="Proxima Nova Semibold"/>
              <a:ea typeface="Proxima Nova Semibold"/>
              <a:cs typeface="Proxima Nova Semibold"/>
              <a:sym typeface="Proxima Nova Semibold"/>
            </a:endParaRPr>
          </a:p>
        </p:txBody>
      </p:sp>
      <p:sp>
        <p:nvSpPr>
          <p:cNvPr id="206" name="Google Shape;206;p39"/>
          <p:cNvSpPr txBox="1"/>
          <p:nvPr>
            <p:ph idx="1" type="body"/>
          </p:nvPr>
        </p:nvSpPr>
        <p:spPr>
          <a:xfrm>
            <a:off x="311700" y="1152475"/>
            <a:ext cx="3872400" cy="34164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 sz="1908">
                <a:latin typeface="Poppins"/>
                <a:ea typeface="Poppins"/>
                <a:cs typeface="Poppins"/>
                <a:sym typeface="Poppins"/>
              </a:rPr>
              <a:t>Solutions are scored on a 3-point scale.</a:t>
            </a:r>
            <a:endParaRPr sz="1908">
              <a:latin typeface="Poppins"/>
              <a:ea typeface="Poppins"/>
              <a:cs typeface="Poppins"/>
              <a:sym typeface="Poppins"/>
            </a:endParaRPr>
          </a:p>
          <a:p>
            <a:pPr indent="0" lvl="0" marL="0" rtl="0" algn="l">
              <a:spcBef>
                <a:spcPts val="1600"/>
              </a:spcBef>
              <a:spcAft>
                <a:spcPts val="1600"/>
              </a:spcAft>
              <a:buNone/>
            </a:pPr>
            <a:r>
              <a:t/>
            </a:r>
            <a:endParaRPr b="1">
              <a:latin typeface="Poppins"/>
              <a:ea typeface="Poppins"/>
              <a:cs typeface="Poppins"/>
              <a:sym typeface="Poppins"/>
            </a:endParaRPr>
          </a:p>
        </p:txBody>
      </p:sp>
      <p:graphicFrame>
        <p:nvGraphicFramePr>
          <p:cNvPr id="207" name="Google Shape;207;p39"/>
          <p:cNvGraphicFramePr/>
          <p:nvPr/>
        </p:nvGraphicFramePr>
        <p:xfrm>
          <a:off x="311700" y="2255375"/>
          <a:ext cx="3000000" cy="3000000"/>
        </p:xfrm>
        <a:graphic>
          <a:graphicData uri="http://schemas.openxmlformats.org/drawingml/2006/table">
            <a:tbl>
              <a:tblPr>
                <a:noFill/>
                <a:tableStyleId>{77E91DF0-3327-4FB8-8E63-63E32ECFAA06}</a:tableStyleId>
              </a:tblPr>
              <a:tblGrid>
                <a:gridCol w="475900"/>
                <a:gridCol w="3300600"/>
              </a:tblGrid>
              <a:tr h="281575">
                <a:tc>
                  <a:txBody>
                    <a:bodyPr/>
                    <a:lstStyle/>
                    <a:p>
                      <a:pPr indent="0" lvl="0" marL="0" rtl="0" algn="l">
                        <a:spcBef>
                          <a:spcPts val="0"/>
                        </a:spcBef>
                        <a:spcAft>
                          <a:spcPts val="0"/>
                        </a:spcAft>
                        <a:buNone/>
                      </a:pPr>
                      <a:r>
                        <a:rPr lang="en">
                          <a:latin typeface="Proxima Nova"/>
                          <a:ea typeface="Proxima Nova"/>
                          <a:cs typeface="Proxima Nova"/>
                          <a:sym typeface="Proxima Nova"/>
                        </a:rPr>
                        <a:t>0</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Does not compile or no attempt made.</a:t>
                      </a:r>
                      <a:endParaRPr>
                        <a:latin typeface="Proxima Nova"/>
                        <a:ea typeface="Proxima Nova"/>
                        <a:cs typeface="Proxima Nova"/>
                        <a:sym typeface="Proxima Nova"/>
                      </a:endParaRPr>
                    </a:p>
                  </a:txBody>
                  <a:tcPr marT="91425" marB="91425" marR="91425" marL="91425">
                    <a:solidFill>
                      <a:srgbClr val="FFF2CC"/>
                    </a:solidFill>
                  </a:tcPr>
                </a:tc>
              </a:tr>
              <a:tr h="396200">
                <a:tc>
                  <a:txBody>
                    <a:bodyPr/>
                    <a:lstStyle/>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solidFill>
                      <a:srgbClr val="CFE2F3"/>
                    </a:solidFill>
                  </a:tcPr>
                </a:tc>
                <a:tc>
                  <a:txBody>
                    <a:bodyPr/>
                    <a:lstStyle/>
                    <a:p>
                      <a:pPr indent="0" lvl="0" marL="0" rtl="0" algn="l">
                        <a:spcBef>
                          <a:spcPts val="0"/>
                        </a:spcBef>
                        <a:spcAft>
                          <a:spcPts val="0"/>
                        </a:spcAft>
                        <a:buNone/>
                      </a:pPr>
                      <a:r>
                        <a:rPr b="1" lang="en">
                          <a:latin typeface="Proxima Nova"/>
                          <a:ea typeface="Proxima Nova"/>
                          <a:cs typeface="Proxima Nova"/>
                          <a:sym typeface="Proxima Nova"/>
                        </a:rPr>
                        <a:t>25% </a:t>
                      </a:r>
                      <a:r>
                        <a:rPr lang="en">
                          <a:latin typeface="Proxima Nova"/>
                          <a:ea typeface="Proxima Nova"/>
                          <a:cs typeface="Proxima Nova"/>
                          <a:sym typeface="Proxima Nova"/>
                        </a:rPr>
                        <a:t>of the tests pass.</a:t>
                      </a:r>
                      <a:endParaRPr>
                        <a:latin typeface="Proxima Nova"/>
                        <a:ea typeface="Proxima Nova"/>
                        <a:cs typeface="Proxima Nova"/>
                        <a:sym typeface="Proxima Nova"/>
                      </a:endParaRPr>
                    </a:p>
                  </a:txBody>
                  <a:tcPr marT="91425" marB="91425" marR="91425" marL="91425">
                    <a:solidFill>
                      <a:srgbClr val="CFE2F3"/>
                    </a:solidFill>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b="1" lang="en">
                          <a:latin typeface="Proxima Nova"/>
                          <a:ea typeface="Proxima Nova"/>
                          <a:cs typeface="Proxima Nova"/>
                          <a:sym typeface="Proxima Nova"/>
                        </a:rPr>
                        <a:t>50%</a:t>
                      </a:r>
                      <a:r>
                        <a:rPr lang="en">
                          <a:latin typeface="Proxima Nova"/>
                          <a:ea typeface="Proxima Nova"/>
                          <a:cs typeface="Proxima Nova"/>
                          <a:sym typeface="Proxima Nova"/>
                        </a:rPr>
                        <a:t> of the tests pass.</a:t>
                      </a:r>
                      <a:endParaRPr>
                        <a:latin typeface="Proxima Nova"/>
                        <a:ea typeface="Proxima Nova"/>
                        <a:cs typeface="Proxima Nova"/>
                        <a:sym typeface="Proxima Nova"/>
                      </a:endParaRPr>
                    </a:p>
                  </a:txBody>
                  <a:tcPr marT="91425" marB="91425" marR="91425" marL="91425">
                    <a:solidFill>
                      <a:srgbClr val="FFF2CC"/>
                    </a:solidFill>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solidFill>
                      <a:srgbClr val="CFE2F3"/>
                    </a:solidFill>
                  </a:tcPr>
                </a:tc>
                <a:tc>
                  <a:txBody>
                    <a:bodyPr/>
                    <a:lstStyle/>
                    <a:p>
                      <a:pPr indent="0" lvl="0" marL="0" rtl="0" algn="l">
                        <a:spcBef>
                          <a:spcPts val="0"/>
                        </a:spcBef>
                        <a:spcAft>
                          <a:spcPts val="0"/>
                        </a:spcAft>
                        <a:buNone/>
                      </a:pPr>
                      <a:r>
                        <a:rPr b="1" lang="en">
                          <a:latin typeface="Proxima Nova"/>
                          <a:ea typeface="Proxima Nova"/>
                          <a:cs typeface="Proxima Nova"/>
                          <a:sym typeface="Proxima Nova"/>
                        </a:rPr>
                        <a:t>90%</a:t>
                      </a:r>
                      <a:r>
                        <a:rPr lang="en">
                          <a:latin typeface="Proxima Nova"/>
                          <a:ea typeface="Proxima Nova"/>
                          <a:cs typeface="Proxima Nova"/>
                          <a:sym typeface="Proxima Nova"/>
                        </a:rPr>
                        <a:t> of the tests pass.</a:t>
                      </a:r>
                      <a:endParaRPr>
                        <a:latin typeface="Proxima Nova"/>
                        <a:ea typeface="Proxima Nova"/>
                        <a:cs typeface="Proxima Nova"/>
                        <a:sym typeface="Proxima Nova"/>
                      </a:endParaRPr>
                    </a:p>
                  </a:txBody>
                  <a:tcPr marT="91425" marB="91425" marR="91425" marL="91425">
                    <a:solidFill>
                      <a:srgbClr val="CFE2F3"/>
                    </a:solidFill>
                  </a:tcPr>
                </a:tc>
              </a:tr>
            </a:tbl>
          </a:graphicData>
        </a:graphic>
      </p:graphicFrame>
      <p:pic>
        <p:nvPicPr>
          <p:cNvPr id="208" name="Google Shape;208;p39"/>
          <p:cNvPicPr preferRelativeResize="0"/>
          <p:nvPr/>
        </p:nvPicPr>
        <p:blipFill>
          <a:blip r:embed="rId3">
            <a:alphaModFix/>
          </a:blip>
          <a:stretch>
            <a:fillRect/>
          </a:stretch>
        </p:blipFill>
        <p:spPr>
          <a:xfrm>
            <a:off x="4780800" y="1303287"/>
            <a:ext cx="4043500" cy="2536926"/>
          </a:xfrm>
          <a:prstGeom prst="rect">
            <a:avLst/>
          </a:prstGeom>
          <a:noFill/>
          <a:ln>
            <a:noFill/>
          </a:ln>
          <a:effectLst>
            <a:outerShdw blurRad="57150" rotWithShape="0" algn="bl" dir="5400000" dist="19050">
              <a:srgbClr val="000000">
                <a:alpha val="50000"/>
              </a:srgbClr>
            </a:outerShdw>
          </a:effectLst>
        </p:spPr>
      </p:pic>
      <p:sp>
        <p:nvSpPr>
          <p:cNvPr id="209" name="Google Shape;209;p39"/>
          <p:cNvSpPr txBox="1"/>
          <p:nvPr/>
        </p:nvSpPr>
        <p:spPr>
          <a:xfrm>
            <a:off x="235500" y="4128000"/>
            <a:ext cx="85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434343"/>
                </a:solidFill>
                <a:latin typeface="Poppins"/>
                <a:ea typeface="Poppins"/>
                <a:cs typeface="Poppins"/>
                <a:sym typeface="Poppins"/>
              </a:rPr>
              <a:t>Your module score must be 2.0 or higher to pass each Module or you are withdrawn.</a:t>
            </a:r>
            <a:endParaRPr b="1" u="sng">
              <a:solidFill>
                <a:srgbClr val="434343"/>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aphicFrame>
        <p:nvGraphicFramePr>
          <p:cNvPr id="214" name="Google Shape;214;p40"/>
          <p:cNvGraphicFramePr/>
          <p:nvPr/>
        </p:nvGraphicFramePr>
        <p:xfrm>
          <a:off x="387900" y="1398925"/>
          <a:ext cx="3000000" cy="3000000"/>
        </p:xfrm>
        <a:graphic>
          <a:graphicData uri="http://schemas.openxmlformats.org/drawingml/2006/table">
            <a:tbl>
              <a:tblPr>
                <a:noFill/>
                <a:tableStyleId>{77E91DF0-3327-4FB8-8E63-63E32ECFAA06}</a:tableStyleId>
              </a:tblPr>
              <a:tblGrid>
                <a:gridCol w="1047775"/>
                <a:gridCol w="3770850"/>
              </a:tblGrid>
              <a:tr h="476675">
                <a:tc gridSpan="2">
                  <a:txBody>
                    <a:bodyPr/>
                    <a:lstStyle/>
                    <a:p>
                      <a:pPr indent="0" lvl="0" marL="0" rtl="0" algn="l">
                        <a:spcBef>
                          <a:spcPts val="0"/>
                        </a:spcBef>
                        <a:spcAft>
                          <a:spcPts val="0"/>
                        </a:spcAft>
                        <a:buNone/>
                      </a:pPr>
                      <a:r>
                        <a:rPr lang="en" sz="1600">
                          <a:latin typeface="Poppins"/>
                          <a:ea typeface="Poppins"/>
                          <a:cs typeface="Poppins"/>
                          <a:sym typeface="Poppins"/>
                        </a:rPr>
                        <a:t>If you receive…</a:t>
                      </a:r>
                      <a:endParaRPr sz="1600">
                        <a:latin typeface="Poppins"/>
                        <a:ea typeface="Poppins"/>
                        <a:cs typeface="Poppins"/>
                        <a:sym typeface="Poppins"/>
                      </a:endParaRPr>
                    </a:p>
                  </a:txBody>
                  <a:tcPr marT="91425" marB="91425" marR="91425" marL="91425" anchor="ctr">
                    <a:lnB cap="flat" cmpd="sng" w="9525">
                      <a:solidFill>
                        <a:srgbClr val="9E9E9E"/>
                      </a:solidFill>
                      <a:prstDash val="solid"/>
                      <a:round/>
                      <a:headEnd len="sm" w="sm" type="none"/>
                      <a:tailEnd len="sm" w="sm" type="none"/>
                    </a:lnB>
                  </a:tcPr>
                </a:tc>
                <a:tc hMerge="1"/>
              </a:tr>
              <a:tr h="980950">
                <a:tc>
                  <a:txBody>
                    <a:bodyPr/>
                    <a:lstStyle/>
                    <a:p>
                      <a:pPr indent="0" lvl="0" marL="0" rtl="0" algn="l">
                        <a:spcBef>
                          <a:spcPts val="0"/>
                        </a:spcBef>
                        <a:spcAft>
                          <a:spcPts val="0"/>
                        </a:spcAft>
                        <a:buClr>
                          <a:schemeClr val="dk1"/>
                        </a:buClr>
                        <a:buSzPts val="1100"/>
                        <a:buFont typeface="Arial"/>
                        <a:buNone/>
                      </a:pPr>
                      <a:r>
                        <a:rPr lang="en" sz="1600">
                          <a:latin typeface="Poppins"/>
                          <a:ea typeface="Poppins"/>
                          <a:cs typeface="Poppins"/>
                          <a:sym typeface="Poppins"/>
                        </a:rPr>
                        <a:t>1 or 2 points</a:t>
                      </a:r>
                      <a:endParaRPr sz="1600">
                        <a:latin typeface="Poppins"/>
                        <a:ea typeface="Poppins"/>
                        <a:cs typeface="Poppins"/>
                        <a:sym typeface="Poppi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Poppins"/>
                          <a:ea typeface="Poppins"/>
                          <a:cs typeface="Poppins"/>
                          <a:sym typeface="Poppins"/>
                        </a:rPr>
                        <a:t>Complete/resubmit to b</a:t>
                      </a:r>
                      <a:r>
                        <a:rPr lang="en" sz="1600">
                          <a:solidFill>
                            <a:schemeClr val="dk1"/>
                          </a:solidFill>
                          <a:latin typeface="Poppins"/>
                          <a:ea typeface="Poppins"/>
                          <a:cs typeface="Poppins"/>
                          <a:sym typeface="Poppins"/>
                        </a:rPr>
                        <a:t>ring your score up to a max of 3 points. </a:t>
                      </a:r>
                      <a:endParaRPr sz="1600">
                        <a:solidFill>
                          <a:srgbClr val="1D1C1D"/>
                        </a:solidFill>
                        <a:highlight>
                          <a:srgbClr val="F8F8F8"/>
                        </a:highlight>
                        <a:latin typeface="Poppins"/>
                        <a:ea typeface="Poppins"/>
                        <a:cs typeface="Poppins"/>
                        <a:sym typeface="Poppi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1014675">
                <a:tc>
                  <a:txBody>
                    <a:bodyPr/>
                    <a:lstStyle/>
                    <a:p>
                      <a:pPr indent="0" lvl="0" marL="0" rtl="0" algn="l">
                        <a:spcBef>
                          <a:spcPts val="0"/>
                        </a:spcBef>
                        <a:spcAft>
                          <a:spcPts val="0"/>
                        </a:spcAft>
                        <a:buNone/>
                      </a:pPr>
                      <a:r>
                        <a:rPr lang="en" sz="1600">
                          <a:latin typeface="Poppins"/>
                          <a:ea typeface="Poppins"/>
                          <a:cs typeface="Poppins"/>
                          <a:sym typeface="Poppins"/>
                        </a:rPr>
                        <a:t>0 points</a:t>
                      </a:r>
                      <a:endParaRPr sz="1600">
                        <a:latin typeface="Poppins"/>
                        <a:ea typeface="Poppins"/>
                        <a:cs typeface="Poppins"/>
                        <a:sym typeface="Poppi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1600">
                          <a:latin typeface="Poppins"/>
                          <a:ea typeface="Poppins"/>
                          <a:cs typeface="Poppins"/>
                          <a:sym typeface="Poppins"/>
                        </a:rPr>
                        <a:t>Complete/resubmit to </a:t>
                      </a:r>
                      <a:r>
                        <a:rPr lang="en" sz="1600">
                          <a:solidFill>
                            <a:schemeClr val="dk1"/>
                          </a:solidFill>
                          <a:latin typeface="Poppins"/>
                          <a:ea typeface="Poppins"/>
                          <a:cs typeface="Poppins"/>
                          <a:sym typeface="Poppins"/>
                        </a:rPr>
                        <a:t>bring your score up to a max of 2 points. </a:t>
                      </a:r>
                      <a:r>
                        <a:rPr lang="en" sz="1600">
                          <a:latin typeface="Poppins"/>
                          <a:ea typeface="Poppins"/>
                          <a:cs typeface="Poppins"/>
                          <a:sym typeface="Poppins"/>
                        </a:rPr>
                        <a:t> </a:t>
                      </a:r>
                      <a:r>
                        <a:rPr b="1" lang="en" sz="1600">
                          <a:latin typeface="Poppins"/>
                          <a:ea typeface="Poppins"/>
                          <a:cs typeface="Poppins"/>
                          <a:sym typeface="Poppins"/>
                        </a:rPr>
                        <a:t>You can only do this twice per module</a:t>
                      </a:r>
                      <a:endParaRPr b="1" sz="1600">
                        <a:solidFill>
                          <a:srgbClr val="1D1C1D"/>
                        </a:solidFill>
                        <a:highlight>
                          <a:srgbClr val="F8F8F8"/>
                        </a:highlight>
                        <a:latin typeface="Poppins"/>
                        <a:ea typeface="Poppins"/>
                        <a:cs typeface="Poppins"/>
                        <a:sym typeface="Poppi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sp>
        <p:nvSpPr>
          <p:cNvPr id="215" name="Google Shape;215;p40"/>
          <p:cNvSpPr txBox="1"/>
          <p:nvPr/>
        </p:nvSpPr>
        <p:spPr>
          <a:xfrm>
            <a:off x="149449" y="116925"/>
            <a:ext cx="86748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556271"/>
                </a:solidFill>
                <a:latin typeface="Poppins ExtraBold"/>
                <a:ea typeface="Poppins ExtraBold"/>
                <a:cs typeface="Poppins ExtraBold"/>
                <a:sym typeface="Poppins ExtraBold"/>
              </a:rPr>
              <a:t>Regrade &amp; Make-up Policy</a:t>
            </a:r>
            <a:endParaRPr sz="4000">
              <a:solidFill>
                <a:srgbClr val="556271"/>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sz="3300">
              <a:solidFill>
                <a:srgbClr val="434343"/>
              </a:solidFill>
              <a:latin typeface="Proxima Nova Semibold"/>
              <a:ea typeface="Proxima Nova Semibold"/>
              <a:cs typeface="Proxima Nova Semibold"/>
              <a:sym typeface="Proxima Nova Semibold"/>
            </a:endParaRPr>
          </a:p>
        </p:txBody>
      </p:sp>
      <p:sp>
        <p:nvSpPr>
          <p:cNvPr id="216" name="Google Shape;216;p40"/>
          <p:cNvSpPr txBox="1"/>
          <p:nvPr/>
        </p:nvSpPr>
        <p:spPr>
          <a:xfrm>
            <a:off x="5206525" y="1007650"/>
            <a:ext cx="3937500" cy="338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Poppins"/>
                <a:ea typeface="Poppins"/>
                <a:cs typeface="Poppins"/>
                <a:sym typeface="Poppins"/>
              </a:rPr>
              <a:t>For an exercise to be regraded:</a:t>
            </a:r>
            <a:endParaRPr sz="17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1"/>
              </a:solidFill>
              <a:latin typeface="Poppins"/>
              <a:ea typeface="Poppins"/>
              <a:cs typeface="Poppins"/>
              <a:sym typeface="Poppins"/>
            </a:endParaRPr>
          </a:p>
          <a:p>
            <a:pPr indent="-336550" lvl="0" marL="457200" marR="0" rtl="0" algn="l">
              <a:lnSpc>
                <a:spcPct val="100000"/>
              </a:lnSpc>
              <a:spcBef>
                <a:spcPts val="0"/>
              </a:spcBef>
              <a:spcAft>
                <a:spcPts val="0"/>
              </a:spcAft>
              <a:buClr>
                <a:schemeClr val="dk1"/>
              </a:buClr>
              <a:buSzPts val="1700"/>
              <a:buFont typeface="Poppins"/>
              <a:buChar char="●"/>
            </a:pPr>
            <a:r>
              <a:rPr i="1" lang="en" sz="1700">
                <a:solidFill>
                  <a:schemeClr val="dk1"/>
                </a:solidFill>
                <a:latin typeface="Poppins"/>
                <a:ea typeface="Poppins"/>
                <a:cs typeface="Poppins"/>
                <a:sym typeface="Poppins"/>
              </a:rPr>
              <a:t>Resubmit it through Bootcamp OS.</a:t>
            </a:r>
            <a:r>
              <a:rPr lang="en" sz="1700">
                <a:solidFill>
                  <a:schemeClr val="dk1"/>
                </a:solidFill>
                <a:latin typeface="Poppins"/>
                <a:ea typeface="Poppins"/>
                <a:cs typeface="Poppins"/>
                <a:sym typeface="Poppins"/>
              </a:rPr>
              <a:t> An instructor will post the score once they review it.</a:t>
            </a:r>
            <a:br>
              <a:rPr lang="en" sz="1700">
                <a:solidFill>
                  <a:schemeClr val="dk1"/>
                </a:solidFill>
                <a:latin typeface="Poppins"/>
                <a:ea typeface="Poppins"/>
                <a:cs typeface="Poppins"/>
                <a:sym typeface="Poppins"/>
              </a:rPr>
            </a:br>
            <a:endParaRPr sz="1700">
              <a:solidFill>
                <a:schemeClr val="dk1"/>
              </a:solidFill>
              <a:latin typeface="Poppins"/>
              <a:ea typeface="Poppins"/>
              <a:cs typeface="Poppins"/>
              <a:sym typeface="Poppins"/>
            </a:endParaRPr>
          </a:p>
          <a:p>
            <a:pPr indent="-336550" lvl="0" marL="457200" marR="0" rtl="0" algn="l">
              <a:lnSpc>
                <a:spcPct val="100000"/>
              </a:lnSpc>
              <a:spcBef>
                <a:spcPts val="0"/>
              </a:spcBef>
              <a:spcAft>
                <a:spcPts val="0"/>
              </a:spcAft>
              <a:buClr>
                <a:schemeClr val="dk1"/>
              </a:buClr>
              <a:buSzPts val="1700"/>
              <a:buFont typeface="Poppins"/>
              <a:buChar char="●"/>
            </a:pPr>
            <a:r>
              <a:rPr b="1" lang="en" sz="1700">
                <a:solidFill>
                  <a:schemeClr val="dk1"/>
                </a:solidFill>
                <a:latin typeface="Poppins"/>
                <a:ea typeface="Poppins"/>
                <a:cs typeface="Poppins"/>
                <a:sym typeface="Poppins"/>
              </a:rPr>
              <a:t>All resubmits for a module must be submitted </a:t>
            </a:r>
            <a:r>
              <a:rPr b="1" lang="en" sz="1700">
                <a:solidFill>
                  <a:schemeClr val="dk1"/>
                </a:solidFill>
                <a:latin typeface="Poppins"/>
                <a:ea typeface="Poppins"/>
                <a:cs typeface="Poppins"/>
                <a:sym typeface="Poppins"/>
              </a:rPr>
              <a:t>by the end of the Module.</a:t>
            </a:r>
            <a:endParaRPr sz="17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700">
              <a:solidFill>
                <a:srgbClr val="434343"/>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IMPOSTOR SYNDROME</a:t>
            </a:r>
            <a:endParaRPr sz="1800">
              <a:solidFill>
                <a:srgbClr val="434343"/>
              </a:solidFill>
              <a:latin typeface="Proxima Nova Extrabold"/>
              <a:ea typeface="Proxima Nova Extrabold"/>
              <a:cs typeface="Proxima Nova Extrabold"/>
              <a:sym typeface="Proxima Nova Extrabold"/>
            </a:endParaRPr>
          </a:p>
        </p:txBody>
      </p:sp>
      <p:pic>
        <p:nvPicPr>
          <p:cNvPr descr="tagline.png" id="222" name="Google Shape;222;p4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23" name="Google Shape;223;p41"/>
          <p:cNvSpPr txBox="1"/>
          <p:nvPr/>
        </p:nvSpPr>
        <p:spPr>
          <a:xfrm>
            <a:off x="145750" y="1747400"/>
            <a:ext cx="6757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You will spend more time with code that DOES NOT work, than code that DOES work.</a:t>
            </a:r>
            <a:r>
              <a:rPr lang="en" sz="1800"/>
              <a:t> </a:t>
            </a:r>
            <a:br>
              <a:rPr lang="en" sz="1800"/>
            </a:br>
            <a:br>
              <a:rPr lang="en" sz="1800"/>
            </a:br>
            <a:r>
              <a:rPr b="1" lang="en" sz="1800"/>
              <a:t>You will spend more time NOT understanding things, </a:t>
            </a:r>
            <a:br>
              <a:rPr b="1" lang="en" sz="1800"/>
            </a:br>
            <a:r>
              <a:rPr b="1" lang="en" sz="1800"/>
              <a:t>than understanding things. </a:t>
            </a:r>
            <a:br>
              <a:rPr lang="en" sz="1800"/>
            </a:br>
            <a:br>
              <a:rPr lang="en" sz="1800"/>
            </a:br>
            <a:r>
              <a:rPr b="1" lang="en" sz="1800"/>
              <a:t>This is NORMAL!</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24" name="Google Shape;224;p41"/>
          <p:cNvPicPr preferRelativeResize="0"/>
          <p:nvPr/>
        </p:nvPicPr>
        <p:blipFill>
          <a:blip r:embed="rId4">
            <a:alphaModFix/>
          </a:blip>
          <a:stretch>
            <a:fillRect/>
          </a:stretch>
        </p:blipFill>
        <p:spPr>
          <a:xfrm>
            <a:off x="6757255" y="1554725"/>
            <a:ext cx="2150870" cy="2955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434343"/>
                </a:solidFill>
                <a:latin typeface="Proxima Nova Extrabold"/>
                <a:ea typeface="Proxima Nova Extrabold"/>
                <a:cs typeface="Proxima Nova Extrabold"/>
                <a:sym typeface="Proxima Nova Extrabold"/>
              </a:rPr>
              <a:t>YOU WILL GET STUCK</a:t>
            </a:r>
            <a:endParaRPr sz="1800">
              <a:solidFill>
                <a:srgbClr val="434343"/>
              </a:solidFill>
              <a:latin typeface="Proxima Nova"/>
              <a:ea typeface="Proxima Nova"/>
              <a:cs typeface="Proxima Nova"/>
              <a:sym typeface="Proxima Nova"/>
            </a:endParaRPr>
          </a:p>
        </p:txBody>
      </p:sp>
      <p:pic>
        <p:nvPicPr>
          <p:cNvPr descr="tagline.png" id="230" name="Google Shape;230;p42"/>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231" name="Google Shape;231;p42"/>
          <p:cNvPicPr preferRelativeResize="0"/>
          <p:nvPr/>
        </p:nvPicPr>
        <p:blipFill>
          <a:blip r:embed="rId4">
            <a:alphaModFix/>
          </a:blip>
          <a:stretch>
            <a:fillRect/>
          </a:stretch>
        </p:blipFill>
        <p:spPr>
          <a:xfrm>
            <a:off x="205500" y="1021300"/>
            <a:ext cx="5354500" cy="2815450"/>
          </a:xfrm>
          <a:prstGeom prst="rect">
            <a:avLst/>
          </a:prstGeom>
          <a:noFill/>
          <a:ln>
            <a:noFill/>
          </a:ln>
        </p:spPr>
      </p:pic>
      <p:sp>
        <p:nvSpPr>
          <p:cNvPr id="232" name="Google Shape;232;p42"/>
          <p:cNvSpPr txBox="1"/>
          <p:nvPr/>
        </p:nvSpPr>
        <p:spPr>
          <a:xfrm>
            <a:off x="205500" y="3959138"/>
            <a:ext cx="8765700" cy="8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A  LOT</a:t>
            </a:r>
            <a:endParaRPr sz="1800">
              <a:solidFill>
                <a:srgbClr val="434343"/>
              </a:solidFill>
              <a:latin typeface="Proxima Nova"/>
              <a:ea typeface="Proxima Nova"/>
              <a:cs typeface="Proxima Nova"/>
              <a:sym typeface="Proxima Nova"/>
            </a:endParaRPr>
          </a:p>
        </p:txBody>
      </p:sp>
      <p:pic>
        <p:nvPicPr>
          <p:cNvPr id="233" name="Google Shape;233;p42"/>
          <p:cNvPicPr preferRelativeResize="0"/>
          <p:nvPr/>
        </p:nvPicPr>
        <p:blipFill>
          <a:blip r:embed="rId5">
            <a:alphaModFix/>
          </a:blip>
          <a:stretch>
            <a:fillRect/>
          </a:stretch>
        </p:blipFill>
        <p:spPr>
          <a:xfrm>
            <a:off x="5560000" y="1021300"/>
            <a:ext cx="3497025" cy="281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nvSpPr>
        <p:spPr>
          <a:xfrm>
            <a:off x="378300" y="139375"/>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DO NOT SUFFER </a:t>
            </a:r>
            <a:br>
              <a:rPr lang="en" sz="4800">
                <a:solidFill>
                  <a:srgbClr val="434343"/>
                </a:solidFill>
                <a:latin typeface="Proxima Nova Extrabold"/>
                <a:ea typeface="Proxima Nova Extrabold"/>
                <a:cs typeface="Proxima Nova Extrabold"/>
                <a:sym typeface="Proxima Nova Extrabold"/>
              </a:rPr>
            </a:br>
            <a:r>
              <a:rPr lang="en" sz="4800">
                <a:solidFill>
                  <a:srgbClr val="434343"/>
                </a:solidFill>
                <a:latin typeface="Proxima Nova Extrabold"/>
                <a:ea typeface="Proxima Nova Extrabold"/>
                <a:cs typeface="Proxima Nova Extrabold"/>
                <a:sym typeface="Proxima Nova Extrabold"/>
              </a:rPr>
              <a:t>IN SILENCE</a:t>
            </a:r>
            <a:endParaRPr sz="1800">
              <a:solidFill>
                <a:srgbClr val="434343"/>
              </a:solidFill>
              <a:latin typeface="Proxima Nova Extrabold"/>
              <a:ea typeface="Proxima Nova Extrabold"/>
              <a:cs typeface="Proxima Nova Extrabold"/>
              <a:sym typeface="Proxima Nova Extrabold"/>
            </a:endParaRPr>
          </a:p>
        </p:txBody>
      </p:sp>
      <p:sp>
        <p:nvSpPr>
          <p:cNvPr id="239" name="Google Shape;239;p43"/>
          <p:cNvSpPr txBox="1"/>
          <p:nvPr/>
        </p:nvSpPr>
        <p:spPr>
          <a:xfrm>
            <a:off x="2376075" y="1714500"/>
            <a:ext cx="498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“One of the biggest defects in life is the inability to ask for help” - Robert Kiyosaki</a:t>
            </a:r>
            <a:endParaRPr sz="1800"/>
          </a:p>
        </p:txBody>
      </p:sp>
      <p:pic>
        <p:nvPicPr>
          <p:cNvPr id="240" name="Google Shape;240;p43"/>
          <p:cNvPicPr preferRelativeResize="0"/>
          <p:nvPr/>
        </p:nvPicPr>
        <p:blipFill>
          <a:blip r:embed="rId3">
            <a:alphaModFix/>
          </a:blip>
          <a:stretch>
            <a:fillRect/>
          </a:stretch>
        </p:blipFill>
        <p:spPr>
          <a:xfrm>
            <a:off x="2603025" y="2510750"/>
            <a:ext cx="4133850" cy="228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idx="1" type="body"/>
          </p:nvPr>
        </p:nvSpPr>
        <p:spPr>
          <a:xfrm>
            <a:off x="817925" y="896700"/>
            <a:ext cx="8520600" cy="426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Revisit BootcampOS, tutorials, and sample code from lectures.</a:t>
            </a:r>
            <a:br>
              <a:rPr lang="en"/>
            </a:br>
            <a:endParaRPr/>
          </a:p>
          <a:p>
            <a:pPr indent="-342900" lvl="0" marL="457200" rtl="0" algn="l">
              <a:spcBef>
                <a:spcPts val="0"/>
              </a:spcBef>
              <a:spcAft>
                <a:spcPts val="0"/>
              </a:spcAft>
              <a:buSzPts val="1800"/>
              <a:buAutoNum type="arabicPeriod"/>
            </a:pPr>
            <a:r>
              <a:rPr lang="en"/>
              <a:t>Classmates - it is OK to talk through the approach of a problem, </a:t>
            </a:r>
            <a:r>
              <a:rPr b="1" lang="en"/>
              <a:t>but do not share code</a:t>
            </a:r>
            <a:r>
              <a:rPr lang="en"/>
              <a:t>. You must understand the final code and turn in your own work.</a:t>
            </a:r>
            <a:br>
              <a:rPr lang="en"/>
            </a:br>
            <a:endParaRPr/>
          </a:p>
          <a:p>
            <a:pPr indent="-342900" lvl="0" marL="457200" rtl="0" algn="l">
              <a:spcBef>
                <a:spcPts val="0"/>
              </a:spcBef>
              <a:spcAft>
                <a:spcPts val="0"/>
              </a:spcAft>
              <a:buSzPts val="1800"/>
              <a:buAutoNum type="arabicPeriod"/>
            </a:pPr>
            <a:r>
              <a:rPr lang="en"/>
              <a:t>Use Online resources like Google / Stack Overflow, etc. Not to copy answers, but to fill in missing pieces of your learning, or look up syntax. </a:t>
            </a:r>
            <a:br>
              <a:rPr lang="en"/>
            </a:br>
            <a:endParaRPr/>
          </a:p>
          <a:p>
            <a:pPr indent="-342900" lvl="0" marL="457200" rtl="0" algn="l">
              <a:spcBef>
                <a:spcPts val="0"/>
              </a:spcBef>
              <a:spcAft>
                <a:spcPts val="0"/>
              </a:spcAft>
              <a:buSzPts val="1800"/>
              <a:buAutoNum type="arabicPeriod"/>
            </a:pPr>
            <a:r>
              <a:rPr lang="en"/>
              <a:t>Ask an instructor for help.</a:t>
            </a:r>
            <a:br>
              <a:rPr lang="en"/>
            </a:br>
            <a:endParaRPr/>
          </a:p>
          <a:p>
            <a:pPr indent="-342900" lvl="0" marL="457200" rtl="0" algn="l">
              <a:spcBef>
                <a:spcPts val="0"/>
              </a:spcBef>
              <a:spcAft>
                <a:spcPts val="0"/>
              </a:spcAft>
              <a:buSzPts val="1800"/>
              <a:buAutoNum type="arabicPeriod"/>
            </a:pPr>
            <a:r>
              <a:rPr lang="en"/>
              <a:t>Slack - </a:t>
            </a:r>
            <a:r>
              <a:rPr b="1" lang="en"/>
              <a:t>P</a:t>
            </a:r>
            <a:r>
              <a:rPr b="1" lang="en"/>
              <a:t>ost your question in the </a:t>
            </a:r>
            <a:r>
              <a:rPr b="1" lang="en" sz="1500" u="sng">
                <a:solidFill>
                  <a:schemeClr val="hlink"/>
                </a:solidFill>
                <a:hlinkClick r:id="rId3"/>
              </a:rPr>
              <a:t>cbus-23-homework-help</a:t>
            </a:r>
            <a:r>
              <a:rPr b="1" lang="en"/>
              <a:t> </a:t>
            </a:r>
            <a:r>
              <a:rPr b="1" lang="en"/>
              <a:t>channel. Use after hours or when instructors are unavailable, emoji reaction with golden ticket</a:t>
            </a:r>
            <a:endParaRPr/>
          </a:p>
          <a:p>
            <a:pPr indent="0" lvl="0" marL="0" rtl="0" algn="l">
              <a:spcBef>
                <a:spcPts val="1600"/>
              </a:spcBef>
              <a:spcAft>
                <a:spcPts val="1600"/>
              </a:spcAft>
              <a:buNone/>
            </a:pPr>
            <a:r>
              <a:t/>
            </a:r>
            <a:endParaRPr/>
          </a:p>
        </p:txBody>
      </p:sp>
      <p:sp>
        <p:nvSpPr>
          <p:cNvPr id="246" name="Google Shape;246;p44"/>
          <p:cNvSpPr txBox="1"/>
          <p:nvPr/>
        </p:nvSpPr>
        <p:spPr>
          <a:xfrm>
            <a:off x="401100" y="159300"/>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What to do when you are stuck</a:t>
            </a:r>
            <a:endParaRPr sz="3600">
              <a:solidFill>
                <a:srgbClr val="434343"/>
              </a:solidFill>
              <a:latin typeface="Proxima Nova"/>
              <a:ea typeface="Proxima Nova"/>
              <a:cs typeface="Proxima Nova"/>
              <a:sym typeface="Proxima Nova"/>
            </a:endParaRPr>
          </a:p>
        </p:txBody>
      </p:sp>
      <p:pic>
        <p:nvPicPr>
          <p:cNvPr id="247" name="Google Shape;247;p44"/>
          <p:cNvPicPr preferRelativeResize="0"/>
          <p:nvPr/>
        </p:nvPicPr>
        <p:blipFill>
          <a:blip r:embed="rId4">
            <a:alphaModFix/>
          </a:blip>
          <a:stretch>
            <a:fillRect/>
          </a:stretch>
        </p:blipFill>
        <p:spPr>
          <a:xfrm>
            <a:off x="8984700" y="152400"/>
            <a:ext cx="6900" cy="6900"/>
          </a:xfrm>
          <a:prstGeom prst="rect">
            <a:avLst/>
          </a:prstGeom>
          <a:noFill/>
          <a:ln>
            <a:noFill/>
          </a:ln>
        </p:spPr>
      </p:pic>
      <p:pic>
        <p:nvPicPr>
          <p:cNvPr id="248" name="Google Shape;248;p44"/>
          <p:cNvPicPr preferRelativeResize="0"/>
          <p:nvPr/>
        </p:nvPicPr>
        <p:blipFill>
          <a:blip r:embed="rId4">
            <a:alphaModFix/>
          </a:blip>
          <a:stretch>
            <a:fillRect/>
          </a:stretch>
        </p:blipFill>
        <p:spPr>
          <a:xfrm>
            <a:off x="8984700" y="311700"/>
            <a:ext cx="6900" cy="6900"/>
          </a:xfrm>
          <a:prstGeom prst="rect">
            <a:avLst/>
          </a:prstGeom>
          <a:noFill/>
          <a:ln>
            <a:noFill/>
          </a:ln>
        </p:spPr>
      </p:pic>
      <p:pic>
        <p:nvPicPr>
          <p:cNvPr id="249" name="Google Shape;249;p44"/>
          <p:cNvPicPr preferRelativeResize="0"/>
          <p:nvPr/>
        </p:nvPicPr>
        <p:blipFill>
          <a:blip r:embed="rId4">
            <a:alphaModFix/>
          </a:blip>
          <a:stretch>
            <a:fillRect/>
          </a:stretch>
        </p:blipFill>
        <p:spPr>
          <a:xfrm>
            <a:off x="2110700" y="4726700"/>
            <a:ext cx="330775" cy="33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idx="1" type="body"/>
          </p:nvPr>
        </p:nvSpPr>
        <p:spPr>
          <a:xfrm>
            <a:off x="311700" y="1077475"/>
            <a:ext cx="8520600" cy="246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“Official” staff hours: Monday-Friday 9 am-4:45pm. </a:t>
            </a:r>
            <a:br>
              <a:rPr lang="en"/>
            </a:br>
            <a:endParaRPr/>
          </a:p>
          <a:p>
            <a:pPr indent="-342900" lvl="0" marL="457200" rtl="0" algn="l">
              <a:spcBef>
                <a:spcPts val="0"/>
              </a:spcBef>
              <a:spcAft>
                <a:spcPts val="0"/>
              </a:spcAft>
              <a:buSzPts val="1800"/>
              <a:buAutoNum type="arabicPeriod"/>
            </a:pPr>
            <a:r>
              <a:rPr b="1" lang="en"/>
              <a:t>After working hours, use golden ticket in HW help </a:t>
            </a:r>
            <a:r>
              <a:rPr b="1" lang="en"/>
              <a:t>slack </a:t>
            </a:r>
            <a:r>
              <a:rPr b="1" lang="en"/>
              <a:t>channel</a:t>
            </a:r>
            <a:r>
              <a:rPr b="1" lang="en"/>
              <a:t>. Help each other out, but do not share code.</a:t>
            </a:r>
            <a:br>
              <a:rPr lang="en"/>
            </a:br>
            <a:endParaRPr/>
          </a:p>
          <a:p>
            <a:pPr indent="-342900" lvl="0" marL="457200" rtl="0" algn="l">
              <a:spcBef>
                <a:spcPts val="0"/>
              </a:spcBef>
              <a:spcAft>
                <a:spcPts val="0"/>
              </a:spcAft>
              <a:buSzPts val="1800"/>
              <a:buAutoNum type="arabicPeriod"/>
            </a:pPr>
            <a:r>
              <a:rPr b="1" lang="en"/>
              <a:t>The best way to get help is to be here during the afternoons</a:t>
            </a:r>
            <a:r>
              <a:rPr lang="en"/>
              <a:t>. </a:t>
            </a:r>
            <a:r>
              <a:rPr lang="en"/>
              <a:t>Don’t expect quick responses after hours, if at all.  We do our best to help. We can do it better when you are here.</a:t>
            </a:r>
            <a:br>
              <a:rPr lang="en"/>
            </a:br>
            <a:endParaRPr/>
          </a:p>
        </p:txBody>
      </p:sp>
      <p:sp>
        <p:nvSpPr>
          <p:cNvPr id="255" name="Google Shape;255;p45"/>
          <p:cNvSpPr txBox="1"/>
          <p:nvPr/>
        </p:nvSpPr>
        <p:spPr>
          <a:xfrm>
            <a:off x="311700" y="19937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Getting help after hours</a:t>
            </a:r>
            <a:endParaRPr sz="3600">
              <a:solidFill>
                <a:srgbClr val="434343"/>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8"/>
          <p:cNvSpPr txBox="1"/>
          <p:nvPr/>
        </p:nvSpPr>
        <p:spPr>
          <a:xfrm>
            <a:off x="1528875" y="458150"/>
            <a:ext cx="5648700" cy="7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34343"/>
                </a:solidFill>
                <a:latin typeface="Proxima Nova"/>
                <a:ea typeface="Proxima Nova"/>
                <a:cs typeface="Proxima Nova"/>
                <a:sym typeface="Proxima Nova"/>
              </a:rPr>
              <a:t>TODAY’S AGENDA</a:t>
            </a:r>
            <a:endParaRPr sz="3600">
              <a:solidFill>
                <a:srgbClr val="434343"/>
              </a:solidFill>
              <a:latin typeface="Proxima Nova Semibold"/>
              <a:ea typeface="Proxima Nova Semibold"/>
              <a:cs typeface="Proxima Nova Semibold"/>
              <a:sym typeface="Proxima Nova Semibold"/>
            </a:endParaRPr>
          </a:p>
        </p:txBody>
      </p:sp>
      <p:sp>
        <p:nvSpPr>
          <p:cNvPr id="115" name="Google Shape;115;p28"/>
          <p:cNvSpPr txBox="1"/>
          <p:nvPr/>
        </p:nvSpPr>
        <p:spPr>
          <a:xfrm>
            <a:off x="4431325" y="1386075"/>
            <a:ext cx="4661700" cy="29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Introductions</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Expectations and Best Practices</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Lunch</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The File System</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Bash Shell &amp; Working With Files</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 Machine Setup ***</a:t>
            </a:r>
            <a:endParaRPr sz="1800">
              <a:solidFill>
                <a:srgbClr val="434343"/>
              </a:solidFill>
              <a:highlight>
                <a:schemeClr val="lt1"/>
              </a:highlight>
              <a:latin typeface="Proxima Nova"/>
              <a:ea typeface="Proxima Nova"/>
              <a:cs typeface="Proxima Nova"/>
              <a:sym typeface="Proxima Nova"/>
            </a:endParaRPr>
          </a:p>
          <a:p>
            <a:pPr indent="-342900" lvl="0" marL="457200" rtl="0" algn="l">
              <a:spcBef>
                <a:spcPts val="1000"/>
              </a:spcBef>
              <a:spcAft>
                <a:spcPts val="0"/>
              </a:spcAft>
              <a:buClr>
                <a:srgbClr val="434343"/>
              </a:buClr>
              <a:buSzPts val="1800"/>
              <a:buFont typeface="Proxima Nova"/>
              <a:buChar char="●"/>
            </a:pPr>
            <a:r>
              <a:rPr lang="en" sz="1800">
                <a:solidFill>
                  <a:srgbClr val="434343"/>
                </a:solidFill>
                <a:highlight>
                  <a:schemeClr val="lt1"/>
                </a:highlight>
                <a:latin typeface="Proxima Nova"/>
                <a:ea typeface="Proxima Nova"/>
                <a:cs typeface="Proxima Nova"/>
                <a:sym typeface="Proxima Nova"/>
              </a:rPr>
              <a:t>Git &amp; Source Code Control</a:t>
            </a:r>
            <a:endParaRPr sz="1800">
              <a:solidFill>
                <a:srgbClr val="434343"/>
              </a:solidFill>
              <a:highlight>
                <a:schemeClr val="lt1"/>
              </a:highlight>
              <a:latin typeface="Proxima Nova"/>
              <a:ea typeface="Proxima Nova"/>
              <a:cs typeface="Proxima Nova"/>
              <a:sym typeface="Proxima Nova"/>
            </a:endParaRPr>
          </a:p>
          <a:p>
            <a:pPr indent="0" lvl="0" marL="0" rtl="0" algn="l">
              <a:spcBef>
                <a:spcPts val="1000"/>
              </a:spcBef>
              <a:spcAft>
                <a:spcPts val="1000"/>
              </a:spcAft>
              <a:buNone/>
            </a:pPr>
            <a:r>
              <a:t/>
            </a:r>
            <a:endParaRPr sz="1800">
              <a:solidFill>
                <a:srgbClr val="434343"/>
              </a:solidFill>
              <a:highlight>
                <a:schemeClr val="lt1"/>
              </a:highlight>
              <a:latin typeface="Proxima Nova"/>
              <a:ea typeface="Proxima Nova"/>
              <a:cs typeface="Proxima Nova"/>
              <a:sym typeface="Proxima Nova"/>
            </a:endParaRPr>
          </a:p>
        </p:txBody>
      </p:sp>
      <p:pic>
        <p:nvPicPr>
          <p:cNvPr id="116" name="Google Shape;116;p28"/>
          <p:cNvPicPr preferRelativeResize="0"/>
          <p:nvPr/>
        </p:nvPicPr>
        <p:blipFill>
          <a:blip r:embed="rId4">
            <a:alphaModFix/>
          </a:blip>
          <a:stretch>
            <a:fillRect/>
          </a:stretch>
        </p:blipFill>
        <p:spPr>
          <a:xfrm>
            <a:off x="717200" y="1462575"/>
            <a:ext cx="3854800" cy="2599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nvSpPr>
        <p:spPr>
          <a:xfrm>
            <a:off x="311700" y="19937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800">
                <a:solidFill>
                  <a:srgbClr val="00ADEE"/>
                </a:solidFill>
                <a:latin typeface="Comfortaa Light"/>
                <a:ea typeface="Comfortaa Light"/>
                <a:cs typeface="Comfortaa Light"/>
                <a:sym typeface="Comfortaa Light"/>
              </a:rPr>
              <a:t>Help Desk</a:t>
            </a:r>
            <a:r>
              <a:rPr lang="en" sz="3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Getting help after hours</a:t>
            </a:r>
            <a:endParaRPr sz="3600">
              <a:solidFill>
                <a:srgbClr val="434343"/>
              </a:solidFill>
              <a:latin typeface="Proxima Nova"/>
              <a:ea typeface="Proxima Nova"/>
              <a:cs typeface="Proxima Nova"/>
              <a:sym typeface="Proxima Nova"/>
            </a:endParaRPr>
          </a:p>
        </p:txBody>
      </p:sp>
      <p:pic>
        <p:nvPicPr>
          <p:cNvPr id="261" name="Google Shape;261;p46"/>
          <p:cNvPicPr preferRelativeResize="0"/>
          <p:nvPr/>
        </p:nvPicPr>
        <p:blipFill>
          <a:blip r:embed="rId3">
            <a:alphaModFix/>
          </a:blip>
          <a:stretch>
            <a:fillRect/>
          </a:stretch>
        </p:blipFill>
        <p:spPr>
          <a:xfrm>
            <a:off x="990875" y="1124400"/>
            <a:ext cx="7353300" cy="318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nvSpPr>
        <p:spPr>
          <a:xfrm>
            <a:off x="602800" y="401363"/>
            <a:ext cx="78459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Student Best Practices</a:t>
            </a:r>
            <a:endParaRPr sz="4800">
              <a:solidFill>
                <a:srgbClr val="434343"/>
              </a:solidFill>
              <a:latin typeface="Proxima Nova Extrabold"/>
              <a:ea typeface="Proxima Nova Extrabold"/>
              <a:cs typeface="Proxima Nova Extrabold"/>
              <a:sym typeface="Proxima Nova Extrabold"/>
            </a:endParaRPr>
          </a:p>
        </p:txBody>
      </p:sp>
      <p:pic>
        <p:nvPicPr>
          <p:cNvPr descr="tagline.png" id="267" name="Google Shape;267;p47"/>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68" name="Google Shape;268;p47"/>
          <p:cNvSpPr txBox="1"/>
          <p:nvPr/>
        </p:nvSpPr>
        <p:spPr>
          <a:xfrm>
            <a:off x="1245800" y="2921450"/>
            <a:ext cx="1683000" cy="55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69" name="Google Shape;269;p47"/>
          <p:cNvPicPr preferRelativeResize="0"/>
          <p:nvPr/>
        </p:nvPicPr>
        <p:blipFill>
          <a:blip r:embed="rId4">
            <a:alphaModFix/>
          </a:blip>
          <a:stretch>
            <a:fillRect/>
          </a:stretch>
        </p:blipFill>
        <p:spPr>
          <a:xfrm>
            <a:off x="887200" y="1546274"/>
            <a:ext cx="3387925" cy="2640975"/>
          </a:xfrm>
          <a:prstGeom prst="rect">
            <a:avLst/>
          </a:prstGeom>
          <a:noFill/>
          <a:ln>
            <a:noFill/>
          </a:ln>
        </p:spPr>
      </p:pic>
      <p:sp>
        <p:nvSpPr>
          <p:cNvPr id="270" name="Google Shape;270;p47"/>
          <p:cNvSpPr txBox="1"/>
          <p:nvPr/>
        </p:nvSpPr>
        <p:spPr>
          <a:xfrm>
            <a:off x="4722475" y="2571750"/>
            <a:ext cx="3387900" cy="12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231F20"/>
                </a:solidFill>
                <a:latin typeface="Proxima Nova"/>
                <a:ea typeface="Proxima Nova"/>
                <a:cs typeface="Proxima Nova"/>
                <a:sym typeface="Proxima Nova"/>
              </a:rPr>
              <a:t>Sleep deprivation </a:t>
            </a:r>
            <a:r>
              <a:rPr b="1" lang="en">
                <a:solidFill>
                  <a:srgbClr val="202124"/>
                </a:solidFill>
                <a:highlight>
                  <a:srgbClr val="FFFFFF"/>
                </a:highlight>
                <a:latin typeface="Roboto"/>
                <a:ea typeface="Roboto"/>
                <a:cs typeface="Roboto"/>
                <a:sym typeface="Roboto"/>
              </a:rPr>
              <a:t>significantly impairs focus, attention, mood, health, and memory retention. </a:t>
            </a:r>
            <a:endParaRPr b="1">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a:solidFill>
                  <a:srgbClr val="202124"/>
                </a:solidFill>
                <a:highlight>
                  <a:srgbClr val="FFFFFF"/>
                </a:highlight>
                <a:latin typeface="Roboto"/>
                <a:ea typeface="Roboto"/>
                <a:cs typeface="Roboto"/>
                <a:sym typeface="Roboto"/>
              </a:rPr>
              <a:t>It can take days/weeks to recover.</a:t>
            </a:r>
            <a:endParaRPr b="1" sz="1600"/>
          </a:p>
        </p:txBody>
      </p:sp>
      <p:sp>
        <p:nvSpPr>
          <p:cNvPr id="271" name="Google Shape;271;p47"/>
          <p:cNvSpPr txBox="1"/>
          <p:nvPr/>
        </p:nvSpPr>
        <p:spPr>
          <a:xfrm>
            <a:off x="4680800" y="1629575"/>
            <a:ext cx="3862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Get proper sleep. </a:t>
            </a:r>
            <a:endParaRPr sz="2500"/>
          </a:p>
          <a:p>
            <a:pPr indent="0" lvl="0" marL="0" rtl="0" algn="l">
              <a:spcBef>
                <a:spcPts val="0"/>
              </a:spcBef>
              <a:spcAft>
                <a:spcPts val="0"/>
              </a:spcAft>
              <a:buNone/>
            </a:pPr>
            <a:r>
              <a:rPr lang="en"/>
              <a:t>Follow the 12 O’clock rule.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tagline.png" id="276" name="Google Shape;276;p48"/>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77" name="Google Shape;27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t>Treat this as a job, not a class.</a:t>
            </a:r>
            <a:endParaRPr b="1" i="1" sz="2900"/>
          </a:p>
        </p:txBody>
      </p:sp>
      <p:sp>
        <p:nvSpPr>
          <p:cNvPr id="278" name="Google Shape;278;p48"/>
          <p:cNvSpPr txBox="1"/>
          <p:nvPr>
            <p:ph idx="1" type="body"/>
          </p:nvPr>
        </p:nvSpPr>
        <p:spPr>
          <a:xfrm>
            <a:off x="351525" y="1152475"/>
            <a:ext cx="4977900" cy="24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Most hiring managers/recruiters will ask us to rate you on FIVE key things at a minimum:</a:t>
            </a:r>
            <a:br>
              <a:rPr lang="en" sz="1400"/>
            </a:br>
            <a:endParaRPr sz="1400"/>
          </a:p>
          <a:p>
            <a:pPr indent="-317500" lvl="0" marL="457200" rtl="0" algn="l">
              <a:spcBef>
                <a:spcPts val="1600"/>
              </a:spcBef>
              <a:spcAft>
                <a:spcPts val="0"/>
              </a:spcAft>
              <a:buSzPts val="1400"/>
              <a:buAutoNum type="arabicPeriod"/>
            </a:pPr>
            <a:r>
              <a:rPr lang="en" sz="1400"/>
              <a:t>Were they a good teammate and easy to work with?</a:t>
            </a:r>
            <a:endParaRPr sz="1400"/>
          </a:p>
          <a:p>
            <a:pPr indent="-317500" lvl="0" marL="457200" rtl="0" algn="l">
              <a:spcBef>
                <a:spcPts val="0"/>
              </a:spcBef>
              <a:spcAft>
                <a:spcPts val="0"/>
              </a:spcAft>
              <a:buSzPts val="1400"/>
              <a:buAutoNum type="arabicPeriod"/>
            </a:pPr>
            <a:r>
              <a:rPr lang="en" sz="1400"/>
              <a:t>Did they </a:t>
            </a:r>
            <a:r>
              <a:rPr lang="en" sz="1400"/>
              <a:t>participate</a:t>
            </a:r>
            <a:r>
              <a:rPr lang="en" sz="1400"/>
              <a:t> in class discussions / projects?</a:t>
            </a:r>
            <a:endParaRPr sz="1400"/>
          </a:p>
          <a:p>
            <a:pPr indent="-317500" lvl="0" marL="457200" rtl="0" algn="l">
              <a:spcBef>
                <a:spcPts val="0"/>
              </a:spcBef>
              <a:spcAft>
                <a:spcPts val="0"/>
              </a:spcAft>
              <a:buSzPts val="1400"/>
              <a:buAutoNum type="arabicPeriod"/>
            </a:pPr>
            <a:r>
              <a:rPr lang="en" sz="1400"/>
              <a:t>How was their attendance and punctuality?</a:t>
            </a:r>
            <a:endParaRPr sz="1400"/>
          </a:p>
          <a:p>
            <a:pPr indent="-317500" lvl="0" marL="457200" rtl="0" algn="l">
              <a:spcBef>
                <a:spcPts val="0"/>
              </a:spcBef>
              <a:spcAft>
                <a:spcPts val="0"/>
              </a:spcAft>
              <a:buSzPts val="1400"/>
              <a:buAutoNum type="arabicPeriod"/>
            </a:pPr>
            <a:r>
              <a:rPr lang="en" sz="1400"/>
              <a:t>Were assignments turned in on time and was work high quality?</a:t>
            </a:r>
            <a:endParaRPr sz="1400"/>
          </a:p>
          <a:p>
            <a:pPr indent="-317500" lvl="0" marL="457200" rtl="0" algn="l">
              <a:spcBef>
                <a:spcPts val="0"/>
              </a:spcBef>
              <a:spcAft>
                <a:spcPts val="0"/>
              </a:spcAft>
              <a:buSzPts val="1400"/>
              <a:buAutoNum type="arabicPeriod"/>
            </a:pPr>
            <a:r>
              <a:rPr lang="en" sz="1400"/>
              <a:t>How did they handle the technical curriculum from understanding concepts to applying them.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279" name="Google Shape;279;p48"/>
          <p:cNvPicPr preferRelativeResize="0"/>
          <p:nvPr/>
        </p:nvPicPr>
        <p:blipFill>
          <a:blip r:embed="rId4">
            <a:alphaModFix/>
          </a:blip>
          <a:stretch>
            <a:fillRect/>
          </a:stretch>
        </p:blipFill>
        <p:spPr>
          <a:xfrm>
            <a:off x="6072625" y="1652588"/>
            <a:ext cx="2486025" cy="18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“Hired” As A Programmer</a:t>
            </a:r>
            <a:endParaRPr/>
          </a:p>
        </p:txBody>
      </p:sp>
      <p:sp>
        <p:nvSpPr>
          <p:cNvPr id="285" name="Google Shape;285;p49"/>
          <p:cNvSpPr txBox="1"/>
          <p:nvPr>
            <p:ph idx="1" type="body"/>
          </p:nvPr>
        </p:nvSpPr>
        <p:spPr>
          <a:xfrm>
            <a:off x="311700" y="1152475"/>
            <a:ext cx="8520600" cy="22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usually is a several step process (varies by company):</a:t>
            </a:r>
            <a:br>
              <a:rPr lang="en"/>
            </a:br>
            <a:r>
              <a:rPr lang="en"/>
              <a:t>1. Pre-screen interview (15-30 minute interview)</a:t>
            </a:r>
            <a:br>
              <a:rPr lang="en"/>
            </a:br>
            <a:r>
              <a:rPr lang="en"/>
              <a:t>2. HR and/or behavioral interview (30-60 minutes)</a:t>
            </a:r>
            <a:br>
              <a:rPr lang="en"/>
            </a:br>
            <a:r>
              <a:rPr lang="en"/>
              <a:t>3. Technical Interview (60-120 minutes - deep dive)</a:t>
            </a:r>
            <a:br>
              <a:rPr lang="en"/>
            </a:br>
            <a:r>
              <a:rPr lang="en"/>
              <a:t>4.  Coding assessment / Take home assignment / Reference Checks</a:t>
            </a:r>
            <a:br>
              <a:rPr lang="en"/>
            </a:br>
            <a:r>
              <a:rPr lang="en"/>
              <a:t>5.  Final interview </a:t>
            </a:r>
            <a:endParaRPr/>
          </a:p>
          <a:p>
            <a:pPr indent="0" lvl="0" marL="0" rtl="0" algn="l">
              <a:spcBef>
                <a:spcPts val="1600"/>
              </a:spcBef>
              <a:spcAft>
                <a:spcPts val="0"/>
              </a:spcAft>
              <a:buNone/>
            </a:pPr>
            <a:r>
              <a:rPr b="1" lang="en"/>
              <a:t>Grades only matter to get you to graduation.</a:t>
            </a:r>
            <a:r>
              <a:rPr lang="en"/>
              <a:t> </a:t>
            </a:r>
            <a:r>
              <a:rPr b="1" i="1" lang="en"/>
              <a:t>You need to do what it takes to get proficient so you can WIN the interview</a:t>
            </a:r>
            <a:r>
              <a:rPr lang="en"/>
              <a:t>. </a:t>
            </a:r>
            <a:endParaRPr/>
          </a:p>
          <a:p>
            <a:pPr indent="0" lvl="0" marL="0" rtl="0" algn="l">
              <a:spcBef>
                <a:spcPts val="1600"/>
              </a:spcBef>
              <a:spcAft>
                <a:spcPts val="1600"/>
              </a:spcAft>
              <a:buNone/>
            </a:pPr>
            <a:r>
              <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tagline.png" id="290" name="Google Shape;290;p50"/>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91" name="Google Shape;291;p50"/>
          <p:cNvSpPr txBox="1"/>
          <p:nvPr>
            <p:ph idx="1" type="body"/>
          </p:nvPr>
        </p:nvSpPr>
        <p:spPr>
          <a:xfrm>
            <a:off x="311700" y="1699100"/>
            <a:ext cx="6766800" cy="15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 sz="1500"/>
              <a:t>You get out of this, what you put in it.</a:t>
            </a:r>
            <a:r>
              <a:rPr lang="en" sz="1500"/>
              <a:t> If you do the bare minimum you will struggle in class and most likely getting a job.</a:t>
            </a:r>
            <a:br>
              <a:rPr lang="en" sz="1400"/>
            </a:br>
            <a:endParaRPr/>
          </a:p>
        </p:txBody>
      </p:sp>
      <p:pic>
        <p:nvPicPr>
          <p:cNvPr id="292" name="Google Shape;292;p50"/>
          <p:cNvPicPr preferRelativeResize="0"/>
          <p:nvPr/>
        </p:nvPicPr>
        <p:blipFill>
          <a:blip r:embed="rId4">
            <a:alphaModFix/>
          </a:blip>
          <a:stretch>
            <a:fillRect/>
          </a:stretch>
        </p:blipFill>
        <p:spPr>
          <a:xfrm>
            <a:off x="5712625" y="2863450"/>
            <a:ext cx="2820200" cy="1674775"/>
          </a:xfrm>
          <a:prstGeom prst="rect">
            <a:avLst/>
          </a:prstGeom>
          <a:noFill/>
          <a:ln>
            <a:noFill/>
          </a:ln>
        </p:spPr>
      </p:pic>
      <p:sp>
        <p:nvSpPr>
          <p:cNvPr id="293" name="Google Shape;29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2"/>
                </a:solidFill>
              </a:rPr>
              <a:t>Practice! Practice! Practice! </a:t>
            </a:r>
            <a:endParaRPr b="1" sz="2000">
              <a:solidFill>
                <a:schemeClr val="dk2"/>
              </a:solidFill>
            </a:endParaRPr>
          </a:p>
          <a:p>
            <a:pPr indent="0" lvl="0" marL="0" rtl="0" algn="l">
              <a:lnSpc>
                <a:spcPct val="115000"/>
              </a:lnSpc>
              <a:spcBef>
                <a:spcPts val="1600"/>
              </a:spcBef>
              <a:spcAft>
                <a:spcPts val="1600"/>
              </a:spcAft>
              <a:buNone/>
            </a:pPr>
            <a:r>
              <a:rPr b="1" lang="en" sz="2000">
                <a:solidFill>
                  <a:schemeClr val="dk2"/>
                </a:solidFill>
              </a:rPr>
              <a:t>         (And then…. practice some more)</a:t>
            </a:r>
            <a:br>
              <a:rPr lang="en" sz="1400">
                <a:solidFill>
                  <a:schemeClr val="dk2"/>
                </a:solidFill>
              </a:rPr>
            </a:b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tagline.png" id="298" name="Google Shape;298;p5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99" name="Google Shape;29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not try to memorize </a:t>
            </a:r>
            <a:r>
              <a:rPr i="1" lang="en"/>
              <a:t>everything</a:t>
            </a:r>
            <a:endParaRPr i="1"/>
          </a:p>
        </p:txBody>
      </p:sp>
      <p:sp>
        <p:nvSpPr>
          <p:cNvPr id="300" name="Google Shape;300;p51"/>
          <p:cNvSpPr txBox="1"/>
          <p:nvPr>
            <p:ph idx="1" type="body"/>
          </p:nvPr>
        </p:nvSpPr>
        <p:spPr>
          <a:xfrm>
            <a:off x="385700" y="1471925"/>
            <a:ext cx="4260300" cy="264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Know the concepts then be proficient at the fundamental aspects of code (loops, conditional statements, etc)</a:t>
            </a:r>
            <a:br>
              <a:rPr lang="en" sz="1400"/>
            </a:br>
            <a:br>
              <a:rPr lang="en" sz="1400"/>
            </a:br>
            <a:r>
              <a:rPr lang="en" sz="1400"/>
              <a:t>Use Intellisense to help with ‘method calls’ </a:t>
            </a:r>
            <a:br>
              <a:rPr lang="en" sz="1400"/>
            </a:br>
            <a:endParaRPr sz="1400"/>
          </a:p>
          <a:p>
            <a:pPr indent="-317500" lvl="0" marL="457200" rtl="0" algn="l">
              <a:spcBef>
                <a:spcPts val="0"/>
              </a:spcBef>
              <a:spcAft>
                <a:spcPts val="0"/>
              </a:spcAft>
              <a:buSzPts val="1400"/>
              <a:buChar char="●"/>
            </a:pPr>
            <a:r>
              <a:rPr b="1" lang="en" sz="1400"/>
              <a:t>Organization is Key! </a:t>
            </a:r>
            <a:br>
              <a:rPr lang="en" sz="1400"/>
            </a:br>
            <a:r>
              <a:rPr lang="en" sz="1400"/>
              <a:t>Organize reference material for quick access (Cheat sheets, create a G-Drive folder, etc)</a:t>
            </a:r>
            <a:br>
              <a:rPr lang="en" sz="1400"/>
            </a:br>
            <a:endParaRPr sz="1400"/>
          </a:p>
        </p:txBody>
      </p:sp>
      <p:pic>
        <p:nvPicPr>
          <p:cNvPr id="301" name="Google Shape;301;p51"/>
          <p:cNvPicPr preferRelativeResize="0"/>
          <p:nvPr/>
        </p:nvPicPr>
        <p:blipFill>
          <a:blip r:embed="rId4">
            <a:alphaModFix/>
          </a:blip>
          <a:stretch>
            <a:fillRect/>
          </a:stretch>
        </p:blipFill>
        <p:spPr>
          <a:xfrm>
            <a:off x="4925825" y="1310188"/>
            <a:ext cx="3240600" cy="28113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tagline.png" id="306" name="Google Shape;306;p52"/>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07" name="Google Shape;30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Bootcamp OS reading and tutorials</a:t>
            </a:r>
            <a:endParaRPr/>
          </a:p>
        </p:txBody>
      </p:sp>
      <p:sp>
        <p:nvSpPr>
          <p:cNvPr id="308" name="Google Shape;308;p52"/>
          <p:cNvSpPr txBox="1"/>
          <p:nvPr>
            <p:ph idx="1" type="body"/>
          </p:nvPr>
        </p:nvSpPr>
        <p:spPr>
          <a:xfrm>
            <a:off x="311700" y="1017725"/>
            <a:ext cx="4175100" cy="169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sz="1400"/>
            </a:br>
            <a:r>
              <a:rPr b="1" lang="en" sz="1400"/>
              <a:t>Read the material and do the tutorials </a:t>
            </a:r>
            <a:r>
              <a:rPr b="1" i="1" lang="en" sz="1400"/>
              <a:t>before</a:t>
            </a:r>
            <a:r>
              <a:rPr b="1" lang="en" sz="1400"/>
              <a:t> lecture.</a:t>
            </a:r>
            <a:r>
              <a:rPr lang="en" sz="1400"/>
              <a:t> You don’t have to master the material in advance but you should have a basic understanding of what we will be covering.</a:t>
            </a:r>
            <a:r>
              <a:rPr lang="en"/>
              <a:t> </a:t>
            </a:r>
            <a:endParaRPr/>
          </a:p>
        </p:txBody>
      </p:sp>
      <p:pic>
        <p:nvPicPr>
          <p:cNvPr id="309" name="Google Shape;309;p52"/>
          <p:cNvPicPr preferRelativeResize="0"/>
          <p:nvPr/>
        </p:nvPicPr>
        <p:blipFill>
          <a:blip r:embed="rId4">
            <a:alphaModFix/>
          </a:blip>
          <a:stretch>
            <a:fillRect/>
          </a:stretch>
        </p:blipFill>
        <p:spPr>
          <a:xfrm>
            <a:off x="5591900" y="1352825"/>
            <a:ext cx="3019325" cy="2864650"/>
          </a:xfrm>
          <a:prstGeom prst="rect">
            <a:avLst/>
          </a:prstGeom>
          <a:noFill/>
          <a:ln>
            <a:noFill/>
          </a:ln>
        </p:spPr>
      </p:pic>
      <p:pic>
        <p:nvPicPr>
          <p:cNvPr id="310" name="Google Shape;310;p52"/>
          <p:cNvPicPr preferRelativeResize="0"/>
          <p:nvPr/>
        </p:nvPicPr>
        <p:blipFill>
          <a:blip r:embed="rId5">
            <a:alphaModFix/>
          </a:blip>
          <a:stretch>
            <a:fillRect/>
          </a:stretch>
        </p:blipFill>
        <p:spPr>
          <a:xfrm>
            <a:off x="132950" y="2965775"/>
            <a:ext cx="5284250" cy="13024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tagline.png" id="315" name="Google Shape;315;p53"/>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16" name="Google Shape;31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YouTube and Books/Articles can be great, but….</a:t>
            </a:r>
            <a:endParaRPr/>
          </a:p>
        </p:txBody>
      </p:sp>
      <p:sp>
        <p:nvSpPr>
          <p:cNvPr id="317" name="Google Shape;317;p53"/>
          <p:cNvSpPr txBox="1"/>
          <p:nvPr>
            <p:ph idx="1" type="body"/>
          </p:nvPr>
        </p:nvSpPr>
        <p:spPr>
          <a:xfrm>
            <a:off x="311700" y="1429150"/>
            <a:ext cx="4175100" cy="169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t>Use Caution: Often only contains bits and pieces of what you need or is outdated.</a:t>
            </a:r>
            <a:br>
              <a:rPr lang="en" sz="1400"/>
            </a:br>
            <a:endParaRPr sz="1400"/>
          </a:p>
          <a:p>
            <a:pPr indent="-317500" lvl="0" marL="457200" rtl="0" algn="l">
              <a:spcBef>
                <a:spcPts val="0"/>
              </a:spcBef>
              <a:spcAft>
                <a:spcPts val="0"/>
              </a:spcAft>
              <a:buSzPts val="1400"/>
              <a:buChar char="●"/>
            </a:pPr>
            <a:r>
              <a:rPr b="1" lang="en" sz="1400"/>
              <a:t>Always ‘searching or watching’ can be a sign of avoidance or resistance.</a:t>
            </a:r>
            <a:br>
              <a:rPr lang="en" sz="1400"/>
            </a:br>
            <a:endParaRPr sz="1400"/>
          </a:p>
          <a:p>
            <a:pPr indent="-342900" lvl="0" marL="457200" rtl="0" algn="l">
              <a:spcBef>
                <a:spcPts val="0"/>
              </a:spcBef>
              <a:spcAft>
                <a:spcPts val="0"/>
              </a:spcAft>
              <a:buSzPts val="1800"/>
              <a:buChar char="●"/>
            </a:pPr>
            <a:r>
              <a:rPr lang="en" sz="1400"/>
              <a:t>Time management is a </a:t>
            </a:r>
            <a:r>
              <a:rPr b="1" i="1" lang="en" sz="1400"/>
              <a:t>must</a:t>
            </a:r>
            <a:r>
              <a:rPr lang="en" sz="1400"/>
              <a:t>. Don’t sit and spin your wheels being ‘busy’. You must be productive.</a:t>
            </a:r>
            <a:endParaRPr sz="1400"/>
          </a:p>
        </p:txBody>
      </p:sp>
      <p:pic>
        <p:nvPicPr>
          <p:cNvPr id="318" name="Google Shape;318;p53"/>
          <p:cNvPicPr preferRelativeResize="0"/>
          <p:nvPr/>
        </p:nvPicPr>
        <p:blipFill>
          <a:blip r:embed="rId4">
            <a:alphaModFix/>
          </a:blip>
          <a:stretch>
            <a:fillRect/>
          </a:stretch>
        </p:blipFill>
        <p:spPr>
          <a:xfrm>
            <a:off x="4572000" y="1429150"/>
            <a:ext cx="3964125" cy="237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tagline.png" id="323" name="Google Shape;323;p54"/>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24" name="Google Shape;32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ChatGPT</a:t>
            </a:r>
            <a:endParaRPr/>
          </a:p>
        </p:txBody>
      </p:sp>
      <p:pic>
        <p:nvPicPr>
          <p:cNvPr id="325" name="Google Shape;325;p54"/>
          <p:cNvPicPr preferRelativeResize="0"/>
          <p:nvPr/>
        </p:nvPicPr>
        <p:blipFill>
          <a:blip r:embed="rId4">
            <a:alphaModFix/>
          </a:blip>
          <a:stretch>
            <a:fillRect/>
          </a:stretch>
        </p:blipFill>
        <p:spPr>
          <a:xfrm>
            <a:off x="3094351" y="797650"/>
            <a:ext cx="5976023" cy="3795882"/>
          </a:xfrm>
          <a:prstGeom prst="rect">
            <a:avLst/>
          </a:prstGeom>
          <a:noFill/>
          <a:ln>
            <a:noFill/>
          </a:ln>
        </p:spPr>
      </p:pic>
      <p:sp>
        <p:nvSpPr>
          <p:cNvPr id="326" name="Google Shape;326;p54"/>
          <p:cNvSpPr txBox="1"/>
          <p:nvPr/>
        </p:nvSpPr>
        <p:spPr>
          <a:xfrm>
            <a:off x="429825" y="1031550"/>
            <a:ext cx="2586000" cy="30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When learning to program DO NOT use ChatGPT to do exercises.</a:t>
            </a:r>
            <a:br>
              <a:rPr b="1" lang="en" sz="1800">
                <a:solidFill>
                  <a:schemeClr val="dk2"/>
                </a:solidFill>
              </a:rPr>
            </a:br>
            <a:br>
              <a:rPr b="1" lang="en" sz="1800">
                <a:solidFill>
                  <a:schemeClr val="dk2"/>
                </a:solidFill>
              </a:rPr>
            </a:br>
            <a:r>
              <a:rPr b="1" lang="en" sz="1800">
                <a:solidFill>
                  <a:schemeClr val="dk2"/>
                </a:solidFill>
              </a:rPr>
              <a:t>But you CAN ask it to explain what a piece of code is doing</a:t>
            </a:r>
            <a:br>
              <a:rPr b="1" lang="en" sz="1800">
                <a:solidFill>
                  <a:schemeClr val="dk2"/>
                </a:solidFill>
              </a:rPr>
            </a:br>
            <a:br>
              <a:rPr b="1" lang="en" sz="1800">
                <a:solidFill>
                  <a:schemeClr val="dk2"/>
                </a:solidFill>
              </a:rPr>
            </a:br>
            <a:r>
              <a:rPr b="1" lang="en" sz="1800">
                <a:solidFill>
                  <a:schemeClr val="dk2"/>
                </a:solidFill>
              </a:rPr>
              <a:t>OR</a:t>
            </a:r>
            <a:endParaRPr b="1" sz="1800">
              <a:solidFill>
                <a:schemeClr val="dk2"/>
              </a:solidFill>
            </a:endParaRPr>
          </a:p>
          <a:p>
            <a:pPr indent="0" lvl="0" marL="0" rtl="0" algn="l">
              <a:spcBef>
                <a:spcPts val="0"/>
              </a:spcBef>
              <a:spcAft>
                <a:spcPts val="0"/>
              </a:spcAft>
              <a:buNone/>
            </a:pPr>
            <a:br>
              <a:rPr b="1" lang="en" sz="1800">
                <a:solidFill>
                  <a:schemeClr val="dk2"/>
                </a:solidFill>
              </a:rPr>
            </a:br>
            <a:r>
              <a:rPr b="1" lang="en" sz="1800">
                <a:solidFill>
                  <a:schemeClr val="dk2"/>
                </a:solidFill>
              </a:rPr>
              <a:t>To explain a concept</a:t>
            </a:r>
            <a:endParaRPr b="1"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tagline.png" id="331" name="Google Shape;331;p55"/>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32" name="Google Shape;332;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Notebooks (Optional)</a:t>
            </a:r>
            <a:endParaRPr/>
          </a:p>
        </p:txBody>
      </p:sp>
      <p:sp>
        <p:nvSpPr>
          <p:cNvPr id="333" name="Google Shape;333;p55"/>
          <p:cNvSpPr txBox="1"/>
          <p:nvPr>
            <p:ph idx="1" type="body"/>
          </p:nvPr>
        </p:nvSpPr>
        <p:spPr>
          <a:xfrm>
            <a:off x="311700" y="1723638"/>
            <a:ext cx="4776300" cy="169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for taking notes during lecture</a:t>
            </a:r>
            <a:br>
              <a:rPr lang="en"/>
            </a:br>
            <a:endParaRPr/>
          </a:p>
          <a:p>
            <a:pPr indent="-342900" lvl="0" marL="457200" rtl="0" algn="l">
              <a:spcBef>
                <a:spcPts val="0"/>
              </a:spcBef>
              <a:spcAft>
                <a:spcPts val="0"/>
              </a:spcAft>
              <a:buSzPts val="1800"/>
              <a:buChar char="●"/>
            </a:pPr>
            <a:r>
              <a:rPr lang="en"/>
              <a:t>One for ‘potential’ interview questions</a:t>
            </a:r>
            <a:endParaRPr/>
          </a:p>
        </p:txBody>
      </p:sp>
      <p:pic>
        <p:nvPicPr>
          <p:cNvPr id="334" name="Google Shape;334;p55"/>
          <p:cNvPicPr preferRelativeResize="0"/>
          <p:nvPr/>
        </p:nvPicPr>
        <p:blipFill>
          <a:blip r:embed="rId4">
            <a:alphaModFix/>
          </a:blip>
          <a:stretch>
            <a:fillRect/>
          </a:stretch>
        </p:blipFill>
        <p:spPr>
          <a:xfrm>
            <a:off x="5204026" y="871900"/>
            <a:ext cx="3344580" cy="1990025"/>
          </a:xfrm>
          <a:prstGeom prst="rect">
            <a:avLst/>
          </a:prstGeom>
          <a:noFill/>
          <a:ln>
            <a:noFill/>
          </a:ln>
        </p:spPr>
      </p:pic>
      <p:pic>
        <p:nvPicPr>
          <p:cNvPr id="335" name="Google Shape;335;p55"/>
          <p:cNvPicPr preferRelativeResize="0"/>
          <p:nvPr/>
        </p:nvPicPr>
        <p:blipFill>
          <a:blip r:embed="rId5">
            <a:alphaModFix/>
          </a:blip>
          <a:stretch>
            <a:fillRect/>
          </a:stretch>
        </p:blipFill>
        <p:spPr>
          <a:xfrm>
            <a:off x="269201" y="3267700"/>
            <a:ext cx="5410200" cy="133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Intro</a:t>
            </a:r>
            <a:endParaRPr/>
          </a:p>
        </p:txBody>
      </p:sp>
      <p:sp>
        <p:nvSpPr>
          <p:cNvPr id="122" name="Google Shape;12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What did you do before Tech Elevator?</a:t>
            </a:r>
            <a:br>
              <a:rPr lang="en"/>
            </a:br>
            <a:endParaRPr/>
          </a:p>
          <a:p>
            <a:pPr indent="-342900" lvl="0" marL="457200" rtl="0" algn="l">
              <a:spcBef>
                <a:spcPts val="0"/>
              </a:spcBef>
              <a:spcAft>
                <a:spcPts val="0"/>
              </a:spcAft>
              <a:buSzPts val="1800"/>
              <a:buChar char="-"/>
            </a:pPr>
            <a:r>
              <a:rPr lang="en"/>
              <a:t>What experience do you have with programming (if any)?</a:t>
            </a:r>
            <a:br>
              <a:rPr lang="en"/>
            </a:br>
            <a:endParaRPr/>
          </a:p>
          <a:p>
            <a:pPr indent="-342900" lvl="0" marL="457200" rtl="0" algn="l">
              <a:spcBef>
                <a:spcPts val="0"/>
              </a:spcBef>
              <a:spcAft>
                <a:spcPts val="0"/>
              </a:spcAft>
              <a:buSzPts val="1800"/>
              <a:buChar char="-"/>
            </a:pPr>
            <a:r>
              <a:rPr lang="en"/>
              <a:t>Do you have any Hobbies or Fun Facts?</a:t>
            </a:r>
            <a:endParaRPr/>
          </a:p>
          <a:p>
            <a:pPr indent="0" lvl="0" marL="45720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tagline.png" id="340" name="Google Shape;340;p56"/>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41" name="Google Shape;34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Has Worked Well For Past Classes</a:t>
            </a:r>
            <a:endParaRPr/>
          </a:p>
        </p:txBody>
      </p:sp>
      <p:sp>
        <p:nvSpPr>
          <p:cNvPr id="342" name="Google Shape;342;p56"/>
          <p:cNvSpPr txBox="1"/>
          <p:nvPr>
            <p:ph idx="1" type="body"/>
          </p:nvPr>
        </p:nvSpPr>
        <p:spPr>
          <a:xfrm>
            <a:off x="311700" y="1270350"/>
            <a:ext cx="8293200" cy="169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chemeClr val="dk1"/>
                </a:solidFill>
              </a:rPr>
              <a:t>Learn from each other, share a tip, share interesting things you learn. Don’t be a passive learner. </a:t>
            </a:r>
            <a:r>
              <a:rPr lang="en" sz="1700" u="sng">
                <a:solidFill>
                  <a:schemeClr val="dk1"/>
                </a:solidFill>
              </a:rPr>
              <a:t>Don’t try fly under the radar. Engage!</a:t>
            </a:r>
            <a:br>
              <a:rPr lang="en" sz="1700">
                <a:solidFill>
                  <a:schemeClr val="dk1"/>
                </a:solidFill>
              </a:rPr>
            </a:br>
            <a:br>
              <a:rPr lang="en" sz="1700">
                <a:solidFill>
                  <a:schemeClr val="dk1"/>
                </a:solidFill>
              </a:rPr>
            </a:br>
            <a:endParaRPr sz="1700">
              <a:solidFill>
                <a:schemeClr val="dk1"/>
              </a:solidFill>
            </a:endParaRPr>
          </a:p>
          <a:p>
            <a:pPr indent="-336550" lvl="0" marL="457200" rtl="0" algn="l">
              <a:spcBef>
                <a:spcPts val="0"/>
              </a:spcBef>
              <a:spcAft>
                <a:spcPts val="0"/>
              </a:spcAft>
              <a:buSzPts val="1700"/>
              <a:buChar char="●"/>
            </a:pPr>
            <a:r>
              <a:rPr lang="en" sz="1700">
                <a:solidFill>
                  <a:schemeClr val="dk1"/>
                </a:solidFill>
              </a:rPr>
              <a:t>Create weekend study groups (2-3 people max) for interviewing practice. Rotate group members.</a:t>
            </a:r>
            <a:br>
              <a:rPr lang="en" sz="1700">
                <a:solidFill>
                  <a:schemeClr val="dk1"/>
                </a:solidFill>
              </a:rPr>
            </a:br>
            <a:endParaRPr sz="1700">
              <a:solidFill>
                <a:schemeClr val="dk1"/>
              </a:solidFill>
            </a:endParaRPr>
          </a:p>
          <a:p>
            <a:pPr indent="-342900" lvl="0" marL="457200" rtl="0" algn="l">
              <a:spcBef>
                <a:spcPts val="0"/>
              </a:spcBef>
              <a:spcAft>
                <a:spcPts val="0"/>
              </a:spcAft>
              <a:buSzPts val="1800"/>
              <a:buChar char="●"/>
            </a:pPr>
            <a:r>
              <a:rPr lang="en" sz="1700">
                <a:solidFill>
                  <a:schemeClr val="dk1"/>
                </a:solidFill>
              </a:rPr>
              <a:t>Get to know each other and students in other classes.</a:t>
            </a:r>
            <a:r>
              <a:rPr lang="en">
                <a:solidFill>
                  <a:schemeClr val="dk1"/>
                </a:solidFill>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tagline.png" id="347" name="Google Shape;347;p57"/>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48" name="Google Shape;348;p57"/>
          <p:cNvSpPr txBox="1"/>
          <p:nvPr>
            <p:ph idx="1" type="body"/>
          </p:nvPr>
        </p:nvSpPr>
        <p:spPr>
          <a:xfrm>
            <a:off x="297725" y="781150"/>
            <a:ext cx="7440600" cy="169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Have a FUN, positive attitude. Avoid whining or negativity. Laugh off the overwhelm.</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Take care of yourself mentally and physically. Eat healthy, exercise and take small breaks. </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If you need to talk, ever, PLEASE see me or someone on the team. We have seen it all and can help get you on track. </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matter how hard it seems. You got this!</a:t>
            </a:r>
            <a:br>
              <a:rPr lang="en">
                <a:solidFill>
                  <a:schemeClr val="dk1"/>
                </a:solidFill>
              </a:rPr>
            </a:br>
            <a:endParaRPr>
              <a:solidFill>
                <a:schemeClr val="dk1"/>
              </a:solidFill>
            </a:endParaRPr>
          </a:p>
          <a:p>
            <a:pPr indent="0" lvl="0" marL="45720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nvSpPr>
        <p:spPr>
          <a:xfrm>
            <a:off x="649125" y="1668713"/>
            <a:ext cx="78459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Questions?</a:t>
            </a:r>
            <a:endParaRPr sz="4800">
              <a:solidFill>
                <a:srgbClr val="434343"/>
              </a:solidFill>
              <a:latin typeface="Proxima Nova Extrabold"/>
              <a:ea typeface="Proxima Nova Extrabold"/>
              <a:cs typeface="Proxima Nova Extrabold"/>
              <a:sym typeface="Proxima Nova Extrabold"/>
            </a:endParaRPr>
          </a:p>
        </p:txBody>
      </p:sp>
      <p:pic>
        <p:nvPicPr>
          <p:cNvPr descr="tagline.png" id="354" name="Google Shape;354;p58"/>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55" name="Google Shape;355;p58"/>
          <p:cNvSpPr txBox="1"/>
          <p:nvPr/>
        </p:nvSpPr>
        <p:spPr>
          <a:xfrm>
            <a:off x="1245800" y="2921450"/>
            <a:ext cx="1683000" cy="55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0"/>
          <p:cNvSpPr txBox="1"/>
          <p:nvPr/>
        </p:nvSpPr>
        <p:spPr>
          <a:xfrm>
            <a:off x="1052250" y="1715250"/>
            <a:ext cx="7039500" cy="17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Week 1 at a glance…</a:t>
            </a:r>
            <a:endParaRPr sz="4800">
              <a:solidFill>
                <a:srgbClr val="434343"/>
              </a:solidFill>
              <a:latin typeface="Proxima Nova Extrabold"/>
              <a:ea typeface="Proxima Nova Extrabold"/>
              <a:cs typeface="Proxima Nova Extrabold"/>
              <a:sym typeface="Proxima Nova Extrabold"/>
            </a:endParaRPr>
          </a:p>
        </p:txBody>
      </p:sp>
      <p:pic>
        <p:nvPicPr>
          <p:cNvPr descr="tagline.png" id="128" name="Google Shape;128;p30"/>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248600" y="672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WEEK 1</a:t>
            </a:r>
            <a:endParaRPr sz="3600">
              <a:solidFill>
                <a:srgbClr val="434343"/>
              </a:solidFill>
              <a:latin typeface="Proxima Nova"/>
              <a:ea typeface="Proxima Nova"/>
              <a:cs typeface="Proxima Nova"/>
              <a:sym typeface="Proxima Nova"/>
            </a:endParaRPr>
          </a:p>
        </p:txBody>
      </p:sp>
      <p:pic>
        <p:nvPicPr>
          <p:cNvPr descr="tagline.png" id="134" name="Google Shape;134;p3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35" name="Google Shape;135;p31"/>
          <p:cNvSpPr/>
          <p:nvPr/>
        </p:nvSpPr>
        <p:spPr>
          <a:xfrm>
            <a:off x="496250" y="2098975"/>
            <a:ext cx="8336100" cy="7041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1"/>
          <p:cNvSpPr/>
          <p:nvPr/>
        </p:nvSpPr>
        <p:spPr>
          <a:xfrm>
            <a:off x="784275" y="1963750"/>
            <a:ext cx="1187100" cy="945600"/>
          </a:xfrm>
          <a:prstGeom prst="rect">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Intro To Tools / Git  </a:t>
            </a:r>
            <a:endParaRPr/>
          </a:p>
        </p:txBody>
      </p:sp>
      <p:sp>
        <p:nvSpPr>
          <p:cNvPr id="137" name="Google Shape;137;p31"/>
          <p:cNvSpPr/>
          <p:nvPr/>
        </p:nvSpPr>
        <p:spPr>
          <a:xfrm>
            <a:off x="2343825" y="1963750"/>
            <a:ext cx="1187100" cy="945600"/>
          </a:xfrm>
          <a:prstGeom prst="rect">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Variables and Datatypes </a:t>
            </a:r>
            <a:endParaRPr/>
          </a:p>
        </p:txBody>
      </p:sp>
      <p:sp>
        <p:nvSpPr>
          <p:cNvPr id="138" name="Google Shape;138;p31"/>
          <p:cNvSpPr/>
          <p:nvPr/>
        </p:nvSpPr>
        <p:spPr>
          <a:xfrm>
            <a:off x="3903375" y="1963750"/>
            <a:ext cx="1187100" cy="945600"/>
          </a:xfrm>
          <a:prstGeom prst="rect">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Expressions and Branching </a:t>
            </a:r>
            <a:endParaRPr/>
          </a:p>
        </p:txBody>
      </p:sp>
      <p:sp>
        <p:nvSpPr>
          <p:cNvPr id="139" name="Google Shape;139;p31"/>
          <p:cNvSpPr/>
          <p:nvPr/>
        </p:nvSpPr>
        <p:spPr>
          <a:xfrm>
            <a:off x="5503425" y="1963750"/>
            <a:ext cx="1187100" cy="945600"/>
          </a:xfrm>
          <a:prstGeom prst="rect">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Loops and Arrays</a:t>
            </a:r>
            <a:endParaRPr/>
          </a:p>
        </p:txBody>
      </p:sp>
      <p:sp>
        <p:nvSpPr>
          <p:cNvPr id="140" name="Google Shape;140;p31"/>
          <p:cNvSpPr txBox="1"/>
          <p:nvPr/>
        </p:nvSpPr>
        <p:spPr>
          <a:xfrm>
            <a:off x="792975" y="2950625"/>
            <a:ext cx="8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Monday</a:t>
            </a:r>
            <a:endParaRPr/>
          </a:p>
        </p:txBody>
      </p:sp>
      <p:sp>
        <p:nvSpPr>
          <p:cNvPr id="141" name="Google Shape;141;p31"/>
          <p:cNvSpPr txBox="1"/>
          <p:nvPr/>
        </p:nvSpPr>
        <p:spPr>
          <a:xfrm>
            <a:off x="2300426" y="2950625"/>
            <a:ext cx="12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Tuesday</a:t>
            </a:r>
            <a:endParaRPr/>
          </a:p>
        </p:txBody>
      </p:sp>
      <p:sp>
        <p:nvSpPr>
          <p:cNvPr id="142" name="Google Shape;142;p31"/>
          <p:cNvSpPr txBox="1"/>
          <p:nvPr/>
        </p:nvSpPr>
        <p:spPr>
          <a:xfrm>
            <a:off x="5523825" y="2950625"/>
            <a:ext cx="10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Thursday</a:t>
            </a:r>
            <a:endParaRPr/>
          </a:p>
        </p:txBody>
      </p:sp>
      <p:sp>
        <p:nvSpPr>
          <p:cNvPr id="143" name="Google Shape;143;p31"/>
          <p:cNvSpPr txBox="1"/>
          <p:nvPr/>
        </p:nvSpPr>
        <p:spPr>
          <a:xfrm>
            <a:off x="7071675" y="2950625"/>
            <a:ext cx="8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Friday</a:t>
            </a:r>
            <a:endParaRPr/>
          </a:p>
        </p:txBody>
      </p:sp>
      <p:sp>
        <p:nvSpPr>
          <p:cNvPr id="144" name="Google Shape;144;p31"/>
          <p:cNvSpPr txBox="1"/>
          <p:nvPr/>
        </p:nvSpPr>
        <p:spPr>
          <a:xfrm>
            <a:off x="777075" y="3616075"/>
            <a:ext cx="717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All lectures going forward start at </a:t>
            </a:r>
            <a:r>
              <a:rPr b="1" lang="en"/>
              <a:t>9:00</a:t>
            </a:r>
            <a:r>
              <a:rPr lang="en"/>
              <a:t>. </a:t>
            </a:r>
            <a:br>
              <a:rPr lang="en"/>
            </a:br>
            <a:r>
              <a:rPr b="1" lang="en"/>
              <a:t>Be in the building by 8:45, in class by 8:55.</a:t>
            </a:r>
            <a:r>
              <a:rPr lang="en"/>
              <a:t> </a:t>
            </a:r>
            <a:r>
              <a:rPr b="1" lang="en"/>
              <a:t>Pull lecture code when you arrive</a:t>
            </a:r>
            <a:endParaRPr b="1"/>
          </a:p>
        </p:txBody>
      </p:sp>
      <p:sp>
        <p:nvSpPr>
          <p:cNvPr id="145" name="Google Shape;145;p31"/>
          <p:cNvSpPr txBox="1"/>
          <p:nvPr/>
        </p:nvSpPr>
        <p:spPr>
          <a:xfrm>
            <a:off x="792975" y="1184088"/>
            <a:ext cx="60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Technical Instruction Only - Pathway has additional requirements</a:t>
            </a:r>
            <a:endParaRPr/>
          </a:p>
        </p:txBody>
      </p:sp>
      <p:sp>
        <p:nvSpPr>
          <p:cNvPr id="146" name="Google Shape;146;p31"/>
          <p:cNvSpPr txBox="1"/>
          <p:nvPr/>
        </p:nvSpPr>
        <p:spPr>
          <a:xfrm>
            <a:off x="3750975" y="2950625"/>
            <a:ext cx="122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Wednesday</a:t>
            </a:r>
            <a:endParaRPr/>
          </a:p>
        </p:txBody>
      </p:sp>
      <p:sp>
        <p:nvSpPr>
          <p:cNvPr id="147" name="Google Shape;147;p31"/>
          <p:cNvSpPr/>
          <p:nvPr/>
        </p:nvSpPr>
        <p:spPr>
          <a:xfrm>
            <a:off x="7022475" y="1963750"/>
            <a:ext cx="1187100" cy="945600"/>
          </a:xfrm>
          <a:prstGeom prst="rect">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Command Line Programs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nvSpPr>
        <p:spPr>
          <a:xfrm>
            <a:off x="1052250" y="1074025"/>
            <a:ext cx="7039500" cy="17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EXPECTATIONS</a:t>
            </a:r>
            <a:br>
              <a:rPr lang="en" sz="4800">
                <a:solidFill>
                  <a:srgbClr val="434343"/>
                </a:solidFill>
                <a:latin typeface="Proxima Nova Extrabold"/>
                <a:ea typeface="Proxima Nova Extrabold"/>
                <a:cs typeface="Proxima Nova Extrabold"/>
                <a:sym typeface="Proxima Nova Extrabold"/>
              </a:rPr>
            </a:br>
            <a:r>
              <a:rPr lang="en" sz="4800">
                <a:solidFill>
                  <a:srgbClr val="434343"/>
                </a:solidFill>
                <a:latin typeface="Proxima Nova Extrabold"/>
                <a:ea typeface="Proxima Nova Extrabold"/>
                <a:cs typeface="Proxima Nova Extrabold"/>
                <a:sym typeface="Proxima Nova Extrabold"/>
              </a:rPr>
              <a:t>&amp;</a:t>
            </a:r>
            <a:br>
              <a:rPr lang="en" sz="4800">
                <a:solidFill>
                  <a:srgbClr val="434343"/>
                </a:solidFill>
                <a:latin typeface="Proxima Nova Extrabold"/>
                <a:ea typeface="Proxima Nova Extrabold"/>
                <a:cs typeface="Proxima Nova Extrabold"/>
                <a:sym typeface="Proxima Nova Extrabold"/>
              </a:rPr>
            </a:br>
            <a:r>
              <a:rPr lang="en" sz="4800">
                <a:solidFill>
                  <a:srgbClr val="434343"/>
                </a:solidFill>
                <a:latin typeface="Proxima Nova Extrabold"/>
                <a:ea typeface="Proxima Nova Extrabold"/>
                <a:cs typeface="Proxima Nova Extrabold"/>
                <a:sym typeface="Proxima Nova Extrabold"/>
              </a:rPr>
              <a:t>BEST PRACTICES</a:t>
            </a:r>
            <a:endParaRPr sz="4800">
              <a:solidFill>
                <a:srgbClr val="434343"/>
              </a:solidFill>
              <a:latin typeface="Proxima Nova Extrabold"/>
              <a:ea typeface="Proxima Nova Extrabold"/>
              <a:cs typeface="Proxima Nova Extrabold"/>
              <a:sym typeface="Proxima Nova Extrabold"/>
            </a:endParaRPr>
          </a:p>
        </p:txBody>
      </p:sp>
      <p:pic>
        <p:nvPicPr>
          <p:cNvPr descr="tagline.png" id="153" name="Google Shape;153;p32"/>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idx="1" type="body"/>
          </p:nvPr>
        </p:nvSpPr>
        <p:spPr>
          <a:xfrm>
            <a:off x="311700" y="977825"/>
            <a:ext cx="85206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dk1"/>
                </a:solidFill>
              </a:rPr>
              <a:t>Slack is our primary communication tool</a:t>
            </a:r>
            <a:br>
              <a:rPr b="1" lang="en">
                <a:solidFill>
                  <a:srgbClr val="0000FF"/>
                </a:solidFill>
              </a:rPr>
            </a:br>
            <a:endParaRPr/>
          </a:p>
        </p:txBody>
      </p:sp>
      <p:pic>
        <p:nvPicPr>
          <p:cNvPr id="159" name="Google Shape;159;p33"/>
          <p:cNvPicPr preferRelativeResize="0"/>
          <p:nvPr/>
        </p:nvPicPr>
        <p:blipFill rotWithShape="1">
          <a:blip r:embed="rId3">
            <a:alphaModFix/>
          </a:blip>
          <a:srcRect b="21826" l="0" r="0" t="21702"/>
          <a:stretch/>
        </p:blipFill>
        <p:spPr>
          <a:xfrm>
            <a:off x="311700" y="125550"/>
            <a:ext cx="2208350" cy="698400"/>
          </a:xfrm>
          <a:prstGeom prst="rect">
            <a:avLst/>
          </a:prstGeom>
          <a:noFill/>
          <a:ln>
            <a:noFill/>
          </a:ln>
        </p:spPr>
      </p:pic>
      <p:sp>
        <p:nvSpPr>
          <p:cNvPr id="160" name="Google Shape;160;p33"/>
          <p:cNvSpPr txBox="1"/>
          <p:nvPr/>
        </p:nvSpPr>
        <p:spPr>
          <a:xfrm>
            <a:off x="389700" y="1774150"/>
            <a:ext cx="4539300" cy="3236400"/>
          </a:xfrm>
          <a:prstGeom prst="rect">
            <a:avLst/>
          </a:prstGeom>
          <a:solidFill>
            <a:srgbClr val="FFF2C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Etiquette</a:t>
            </a:r>
            <a:endParaRPr b="1" sz="1800">
              <a:solidFill>
                <a:schemeClr val="dk2"/>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Set name to First and Last name</a:t>
            </a:r>
            <a:r>
              <a:rPr lang="en"/>
              <a:t> and </a:t>
            </a:r>
            <a:r>
              <a:rPr b="1" lang="en"/>
              <a:t>add a profile picture of yourself</a:t>
            </a:r>
            <a:endParaRPr b="1"/>
          </a:p>
          <a:p>
            <a:pPr indent="-317500" lvl="0" marL="457200" rtl="0" algn="l">
              <a:spcBef>
                <a:spcPts val="0"/>
              </a:spcBef>
              <a:spcAft>
                <a:spcPts val="0"/>
              </a:spcAft>
              <a:buSzPts val="1400"/>
              <a:buChar char="●"/>
            </a:pPr>
            <a:r>
              <a:rPr lang="en"/>
              <a:t>When returning to a channel, </a:t>
            </a:r>
            <a:r>
              <a:rPr b="1" lang="en"/>
              <a:t>catch up</a:t>
            </a:r>
            <a:r>
              <a:rPr b="1" lang="en"/>
              <a:t> on all messages</a:t>
            </a:r>
            <a:r>
              <a:rPr lang="en"/>
              <a:t> since the last time you were there.</a:t>
            </a:r>
            <a:endParaRPr/>
          </a:p>
          <a:p>
            <a:pPr indent="-317500" lvl="0" marL="457200" rtl="0" algn="l">
              <a:spcBef>
                <a:spcPts val="0"/>
              </a:spcBef>
              <a:spcAft>
                <a:spcPts val="0"/>
              </a:spcAft>
              <a:buSzPts val="1400"/>
              <a:buChar char="●"/>
            </a:pPr>
            <a:r>
              <a:rPr b="1" lang="en"/>
              <a:t>Use status</a:t>
            </a:r>
            <a:r>
              <a:rPr lang="en"/>
              <a:t> to indicate when you are working or away</a:t>
            </a:r>
            <a:endParaRPr/>
          </a:p>
          <a:p>
            <a:pPr indent="-317500" lvl="0" marL="457200" rtl="0" algn="l">
              <a:spcBef>
                <a:spcPts val="0"/>
              </a:spcBef>
              <a:spcAft>
                <a:spcPts val="0"/>
              </a:spcAft>
              <a:buSzPts val="1400"/>
              <a:buChar char="●"/>
            </a:pPr>
            <a:r>
              <a:rPr lang="en"/>
              <a:t>When showing as available, </a:t>
            </a:r>
            <a:r>
              <a:rPr b="1" lang="en"/>
              <a:t>respond in a timely manner</a:t>
            </a:r>
            <a:r>
              <a:rPr lang="en"/>
              <a:t> (15-20 mins), even if it is just to say you saw it and will answer later.</a:t>
            </a:r>
            <a:endParaRPr/>
          </a:p>
          <a:p>
            <a:pPr indent="-317500" lvl="0" marL="457200" rtl="0" algn="l">
              <a:spcBef>
                <a:spcPts val="0"/>
              </a:spcBef>
              <a:spcAft>
                <a:spcPts val="0"/>
              </a:spcAft>
              <a:buSzPts val="1400"/>
              <a:buChar char="●"/>
            </a:pPr>
            <a:r>
              <a:rPr b="1" lang="en">
                <a:solidFill>
                  <a:schemeClr val="dk1"/>
                </a:solidFill>
              </a:rPr>
              <a:t>Emoji messages</a:t>
            </a:r>
            <a:r>
              <a:rPr b="1" lang="en">
                <a:solidFill>
                  <a:schemeClr val="dk1"/>
                </a:solidFill>
              </a:rPr>
              <a:t> that contain information or directions to indicate you’ve seen them.</a:t>
            </a:r>
            <a:endParaRPr b="1"/>
          </a:p>
          <a:p>
            <a:pPr indent="0" lvl="0" marL="0" rtl="0" algn="l">
              <a:spcBef>
                <a:spcPts val="0"/>
              </a:spcBef>
              <a:spcAft>
                <a:spcPts val="0"/>
              </a:spcAft>
              <a:buNone/>
            </a:pPr>
            <a:r>
              <a:t/>
            </a:r>
            <a:endParaRPr/>
          </a:p>
        </p:txBody>
      </p:sp>
      <p:sp>
        <p:nvSpPr>
          <p:cNvPr id="161" name="Google Shape;161;p33"/>
          <p:cNvSpPr txBox="1"/>
          <p:nvPr/>
        </p:nvSpPr>
        <p:spPr>
          <a:xfrm>
            <a:off x="5076900" y="1774200"/>
            <a:ext cx="3807300" cy="32364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Abilities</a:t>
            </a:r>
            <a:endParaRPr b="1" sz="1800">
              <a:solidFill>
                <a:schemeClr val="dk2"/>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Use Huddles </a:t>
            </a:r>
            <a:r>
              <a:rPr lang="en"/>
              <a:t>for screen sharing and voice </a:t>
            </a:r>
            <a:r>
              <a:rPr lang="en"/>
              <a:t>chat</a:t>
            </a:r>
            <a:br>
              <a:rPr lang="en"/>
            </a:b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idx="1" type="body"/>
          </p:nvPr>
        </p:nvSpPr>
        <p:spPr>
          <a:xfrm>
            <a:off x="2566700" y="934050"/>
            <a:ext cx="6265500" cy="4023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en" sz="2400"/>
              <a:t>Before each lecture</a:t>
            </a:r>
            <a:endParaRPr sz="2400"/>
          </a:p>
          <a:p>
            <a:pPr indent="-355600" lvl="1" marL="914400" rtl="0" algn="l">
              <a:lnSpc>
                <a:spcPct val="115000"/>
              </a:lnSpc>
              <a:spcBef>
                <a:spcPts val="0"/>
              </a:spcBef>
              <a:spcAft>
                <a:spcPts val="0"/>
              </a:spcAft>
              <a:buSzPts val="2000"/>
              <a:buAutoNum type="alphaLcPeriod"/>
            </a:pPr>
            <a:r>
              <a:rPr lang="en" sz="2000"/>
              <a:t>Complete the Reading and Tutorial in Bootcamp OS</a:t>
            </a:r>
            <a:endParaRPr sz="2000"/>
          </a:p>
          <a:p>
            <a:pPr indent="-355600" lvl="1" marL="914400" rtl="0" algn="l">
              <a:lnSpc>
                <a:spcPct val="115000"/>
              </a:lnSpc>
              <a:spcBef>
                <a:spcPts val="0"/>
              </a:spcBef>
              <a:spcAft>
                <a:spcPts val="0"/>
              </a:spcAft>
              <a:buSzPts val="2000"/>
              <a:buAutoNum type="alphaLcPeriod"/>
            </a:pPr>
            <a:r>
              <a:rPr lang="en" sz="2000"/>
              <a:t>Complete the Quiz (</a:t>
            </a:r>
            <a:r>
              <a:rPr b="1" lang="en" sz="2000"/>
              <a:t>Required</a:t>
            </a:r>
            <a:r>
              <a:rPr lang="en" sz="2000"/>
              <a:t>)</a:t>
            </a:r>
            <a:endParaRPr sz="2000"/>
          </a:p>
          <a:p>
            <a:pPr indent="-381000" lvl="0" marL="457200" rtl="0" algn="l">
              <a:lnSpc>
                <a:spcPct val="115000"/>
              </a:lnSpc>
              <a:spcBef>
                <a:spcPts val="0"/>
              </a:spcBef>
              <a:spcAft>
                <a:spcPts val="0"/>
              </a:spcAft>
              <a:buSzPts val="2400"/>
              <a:buAutoNum type="arabicPeriod"/>
            </a:pPr>
            <a:r>
              <a:rPr lang="en" sz="2400"/>
              <a:t>Lecture </a:t>
            </a:r>
            <a:endParaRPr sz="2400"/>
          </a:p>
          <a:p>
            <a:pPr indent="-355600" lvl="1" marL="914400" rtl="0" algn="l">
              <a:lnSpc>
                <a:spcPct val="115000"/>
              </a:lnSpc>
              <a:spcBef>
                <a:spcPts val="0"/>
              </a:spcBef>
              <a:spcAft>
                <a:spcPts val="0"/>
              </a:spcAft>
              <a:buSzPts val="2000"/>
              <a:buAutoNum type="alphaLcPeriod"/>
            </a:pPr>
            <a:r>
              <a:rPr lang="en" sz="2000"/>
              <a:t>Starts at 9am.  </a:t>
            </a:r>
            <a:r>
              <a:rPr b="1" i="1" lang="en" sz="2000"/>
              <a:t>Be on time.</a:t>
            </a:r>
            <a:endParaRPr b="1" i="1" sz="2000"/>
          </a:p>
          <a:p>
            <a:pPr indent="-355600" lvl="1" marL="914400" rtl="0" algn="l">
              <a:lnSpc>
                <a:spcPct val="115000"/>
              </a:lnSpc>
              <a:spcBef>
                <a:spcPts val="0"/>
              </a:spcBef>
              <a:spcAft>
                <a:spcPts val="0"/>
              </a:spcAft>
              <a:buSzPts val="2000"/>
              <a:buAutoNum type="alphaLcPeriod"/>
            </a:pPr>
            <a:r>
              <a:rPr lang="en" sz="2000"/>
              <a:t>Ends when we complete that days objectives</a:t>
            </a:r>
            <a:endParaRPr sz="2000"/>
          </a:p>
          <a:p>
            <a:pPr indent="-381000" lvl="0" marL="457200" rtl="0" algn="l">
              <a:lnSpc>
                <a:spcPct val="115000"/>
              </a:lnSpc>
              <a:spcBef>
                <a:spcPts val="0"/>
              </a:spcBef>
              <a:spcAft>
                <a:spcPts val="0"/>
              </a:spcAft>
              <a:buSzPts val="2400"/>
              <a:buAutoNum type="arabicPeriod"/>
            </a:pPr>
            <a:r>
              <a:rPr lang="en" sz="2400"/>
              <a:t>After Lecture</a:t>
            </a:r>
            <a:endParaRPr sz="2400"/>
          </a:p>
          <a:p>
            <a:pPr indent="-355600" lvl="1" marL="914400" rtl="0" algn="l">
              <a:lnSpc>
                <a:spcPct val="115000"/>
              </a:lnSpc>
              <a:spcBef>
                <a:spcPts val="0"/>
              </a:spcBef>
              <a:spcAft>
                <a:spcPts val="0"/>
              </a:spcAft>
              <a:buSzPts val="2000"/>
              <a:buAutoNum type="alphaLcPeriod"/>
            </a:pPr>
            <a:r>
              <a:rPr lang="en" sz="2000"/>
              <a:t>Exercises</a:t>
            </a:r>
            <a:endParaRPr sz="2000"/>
          </a:p>
          <a:p>
            <a:pPr indent="-355600" lvl="1" marL="914400" rtl="0" algn="l">
              <a:lnSpc>
                <a:spcPct val="115000"/>
              </a:lnSpc>
              <a:spcBef>
                <a:spcPts val="0"/>
              </a:spcBef>
              <a:spcAft>
                <a:spcPts val="0"/>
              </a:spcAft>
              <a:buSzPts val="2000"/>
              <a:buAutoNum type="alphaLcPeriod"/>
            </a:pPr>
            <a:r>
              <a:rPr lang="en" sz="2000"/>
              <a:t>Pathway</a:t>
            </a:r>
            <a:endParaRPr sz="2000"/>
          </a:p>
          <a:p>
            <a:pPr indent="-355600" lvl="1" marL="914400" rtl="0" algn="l">
              <a:lnSpc>
                <a:spcPct val="115000"/>
              </a:lnSpc>
              <a:spcBef>
                <a:spcPts val="0"/>
              </a:spcBef>
              <a:spcAft>
                <a:spcPts val="0"/>
              </a:spcAft>
              <a:buSzPts val="2000"/>
              <a:buAutoNum type="alphaLcPeriod"/>
            </a:pPr>
            <a:r>
              <a:rPr lang="en" sz="2000"/>
              <a:t>Collaboration</a:t>
            </a:r>
            <a:endParaRPr sz="2000"/>
          </a:p>
        </p:txBody>
      </p:sp>
      <p:sp>
        <p:nvSpPr>
          <p:cNvPr id="167" name="Google Shape;167;p34"/>
          <p:cNvSpPr txBox="1"/>
          <p:nvPr/>
        </p:nvSpPr>
        <p:spPr>
          <a:xfrm>
            <a:off x="248600" y="196650"/>
            <a:ext cx="8583600" cy="73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4800" u="none" cap="none" strike="noStrike">
                <a:solidFill>
                  <a:srgbClr val="00ADEE"/>
                </a:solidFill>
                <a:latin typeface="Comfortaa Light"/>
                <a:ea typeface="Comfortaa Light"/>
                <a:cs typeface="Comfortaa Light"/>
                <a:sym typeface="Comfortaa Light"/>
              </a:rPr>
              <a:t>|</a:t>
            </a:r>
            <a:r>
              <a:rPr b="0" i="0" lang="en" sz="3600" u="none" cap="none" strike="noStrike">
                <a:solidFill>
                  <a:srgbClr val="434343"/>
                </a:solidFill>
                <a:latin typeface="Proxima Nova"/>
                <a:ea typeface="Proxima Nova"/>
                <a:cs typeface="Proxima Nova"/>
                <a:sym typeface="Proxima Nova"/>
              </a:rPr>
              <a:t>Daily Workflow</a:t>
            </a:r>
            <a:endParaRPr b="0" i="0" sz="3600" u="none" cap="none" strike="noStrike">
              <a:solidFill>
                <a:srgbClr val="434343"/>
              </a:solidFill>
              <a:latin typeface="Proxima Nova"/>
              <a:ea typeface="Proxima Nova"/>
              <a:cs typeface="Proxima Nova"/>
              <a:sym typeface="Proxima Nova"/>
            </a:endParaRPr>
          </a:p>
        </p:txBody>
      </p:sp>
      <p:pic>
        <p:nvPicPr>
          <p:cNvPr id="168" name="Google Shape;168;p34"/>
          <p:cNvPicPr preferRelativeResize="0"/>
          <p:nvPr/>
        </p:nvPicPr>
        <p:blipFill rotWithShape="1">
          <a:blip r:embed="rId3">
            <a:alphaModFix/>
          </a:blip>
          <a:srcRect b="0" l="0" r="0" t="0"/>
          <a:stretch/>
        </p:blipFill>
        <p:spPr>
          <a:xfrm>
            <a:off x="377075" y="1135425"/>
            <a:ext cx="2114550" cy="216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nvSpPr>
        <p:spPr>
          <a:xfrm>
            <a:off x="248600" y="672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CLASSROOM INTERACTION</a:t>
            </a:r>
            <a:endParaRPr sz="3600">
              <a:solidFill>
                <a:srgbClr val="434343"/>
              </a:solidFill>
              <a:latin typeface="Proxima Nova"/>
              <a:ea typeface="Proxima Nova"/>
              <a:cs typeface="Proxima Nova"/>
              <a:sym typeface="Proxima Nova"/>
            </a:endParaRPr>
          </a:p>
        </p:txBody>
      </p:sp>
      <p:sp>
        <p:nvSpPr>
          <p:cNvPr id="174" name="Google Shape;174;p35"/>
          <p:cNvSpPr txBox="1"/>
          <p:nvPr/>
        </p:nvSpPr>
        <p:spPr>
          <a:xfrm>
            <a:off x="525400" y="1196125"/>
            <a:ext cx="8061000" cy="3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u="sng">
                <a:latin typeface="Proxima Nova"/>
                <a:ea typeface="Proxima Nova"/>
                <a:cs typeface="Proxima Nova"/>
                <a:sym typeface="Proxima Nova"/>
              </a:rPr>
              <a:t>Please</a:t>
            </a:r>
            <a:r>
              <a:rPr b="1" lang="en" sz="1800">
                <a:latin typeface="Proxima Nova"/>
                <a:ea typeface="Proxima Nova"/>
                <a:cs typeface="Proxima Nova"/>
                <a:sym typeface="Proxima Nova"/>
              </a:rPr>
              <a:t> ask questions</a:t>
            </a:r>
            <a:endParaRPr sz="1800">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u="sng">
                <a:latin typeface="Proxima Nova"/>
                <a:ea typeface="Proxima Nova"/>
                <a:cs typeface="Proxima Nova"/>
                <a:sym typeface="Proxima Nova"/>
              </a:rPr>
              <a:t>Please</a:t>
            </a:r>
            <a:r>
              <a:rPr b="1" lang="en" sz="1800">
                <a:latin typeface="Proxima Nova"/>
                <a:ea typeface="Proxima Nova"/>
                <a:cs typeface="Proxima Nova"/>
                <a:sym typeface="Proxima Nova"/>
              </a:rPr>
              <a:t> ask me to slow down or go back</a:t>
            </a:r>
            <a:endParaRPr b="1" sz="1800">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a:latin typeface="Proxima Nova"/>
                <a:ea typeface="Proxima Nova"/>
                <a:cs typeface="Proxima Nova"/>
                <a:sym typeface="Proxima Nova"/>
              </a:rPr>
              <a:t>Fun, but professional</a:t>
            </a:r>
            <a:endParaRPr b="1" sz="1800">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a:latin typeface="Proxima Nova"/>
                <a:ea typeface="Proxima Nova"/>
                <a:cs typeface="Proxima Nova"/>
                <a:sym typeface="Proxima Nova"/>
              </a:rPr>
              <a:t>Stand up if you get tired</a:t>
            </a:r>
            <a:endParaRPr b="1" sz="1800">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a:latin typeface="Proxima Nova"/>
                <a:ea typeface="Proxima Nova"/>
                <a:cs typeface="Proxima Nova"/>
                <a:sym typeface="Proxima Nova"/>
              </a:rPr>
              <a:t>Keep the classroom clean </a:t>
            </a:r>
            <a:endParaRPr b="1" sz="1800">
              <a:latin typeface="Proxima Nova"/>
              <a:ea typeface="Proxima Nova"/>
              <a:cs typeface="Proxima Nova"/>
              <a:sym typeface="Proxima Nova"/>
            </a:endParaRPr>
          </a:p>
          <a:p>
            <a:pPr indent="-342900" lvl="0" marL="457200" rtl="0" algn="l">
              <a:spcBef>
                <a:spcPts val="1000"/>
              </a:spcBef>
              <a:spcAft>
                <a:spcPts val="1000"/>
              </a:spcAft>
              <a:buSzPts val="1800"/>
              <a:buFont typeface="Proxima Nova"/>
              <a:buChar char="●"/>
            </a:pPr>
            <a:r>
              <a:rPr b="1" lang="en" sz="1800">
                <a:latin typeface="Proxima Nova"/>
                <a:ea typeface="Proxima Nova"/>
                <a:cs typeface="Proxima Nova"/>
                <a:sym typeface="Proxima Nova"/>
              </a:rPr>
              <a:t>Watch noise levels during/after class. </a:t>
            </a:r>
            <a:endParaRPr b="1" sz="1800">
              <a:latin typeface="Proxima Nova"/>
              <a:ea typeface="Proxima Nova"/>
              <a:cs typeface="Proxima Nova"/>
              <a:sym typeface="Proxima Nova"/>
            </a:endParaRPr>
          </a:p>
        </p:txBody>
      </p:sp>
      <p:pic>
        <p:nvPicPr>
          <p:cNvPr id="175" name="Google Shape;175;p35"/>
          <p:cNvPicPr preferRelativeResize="0"/>
          <p:nvPr/>
        </p:nvPicPr>
        <p:blipFill>
          <a:blip r:embed="rId3">
            <a:alphaModFix/>
          </a:blip>
          <a:stretch>
            <a:fillRect/>
          </a:stretch>
        </p:blipFill>
        <p:spPr>
          <a:xfrm>
            <a:off x="6152300" y="1542850"/>
            <a:ext cx="2603300" cy="1987975"/>
          </a:xfrm>
          <a:prstGeom prst="rect">
            <a:avLst/>
          </a:prstGeom>
          <a:noFill/>
          <a:ln>
            <a:noFill/>
          </a:ln>
          <a:effectLst>
            <a:outerShdw blurRad="57150" rotWithShape="0" algn="bl" dir="5400000" dist="19050">
              <a:srgbClr val="000000">
                <a:alpha val="50000"/>
              </a:srgbClr>
            </a:outerShdw>
          </a:effectLst>
        </p:spPr>
      </p:pic>
      <p:pic>
        <p:nvPicPr>
          <p:cNvPr descr="tagline.png" id="176" name="Google Shape;176;p35"/>
          <p:cNvPicPr preferRelativeResize="0"/>
          <p:nvPr/>
        </p:nvPicPr>
        <p:blipFill>
          <a:blip r:embed="rId4">
            <a:alphaModFix/>
          </a:blip>
          <a:stretch>
            <a:fillRect/>
          </a:stretch>
        </p:blipFill>
        <p:spPr>
          <a:xfrm>
            <a:off x="205500" y="4768850"/>
            <a:ext cx="2657676" cy="23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